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  <p:sldMasterId id="2147483672" r:id="rId2"/>
  </p:sldMasterIdLst>
  <p:notesMasterIdLst>
    <p:notesMasterId r:id="rId161"/>
  </p:notesMasterIdLst>
  <p:handoutMasterIdLst>
    <p:handoutMasterId r:id="rId162"/>
  </p:handoutMasterIdLst>
  <p:sldIdLst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437" r:id="rId40"/>
    <p:sldId id="438" r:id="rId41"/>
    <p:sldId id="439" r:id="rId42"/>
    <p:sldId id="440" r:id="rId43"/>
    <p:sldId id="441" r:id="rId44"/>
    <p:sldId id="435" r:id="rId45"/>
    <p:sldId id="436" r:id="rId46"/>
    <p:sldId id="443" r:id="rId47"/>
    <p:sldId id="442" r:id="rId48"/>
    <p:sldId id="444" r:id="rId49"/>
    <p:sldId id="446" r:id="rId50"/>
    <p:sldId id="447" r:id="rId51"/>
    <p:sldId id="445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448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6" r:id="rId99"/>
    <p:sldId id="377" r:id="rId100"/>
    <p:sldId id="378" r:id="rId101"/>
    <p:sldId id="379" r:id="rId102"/>
    <p:sldId id="380" r:id="rId103"/>
    <p:sldId id="381" r:id="rId104"/>
    <p:sldId id="382" r:id="rId105"/>
    <p:sldId id="383" r:id="rId106"/>
    <p:sldId id="384" r:id="rId107"/>
    <p:sldId id="385" r:id="rId108"/>
    <p:sldId id="386" r:id="rId109"/>
    <p:sldId id="387" r:id="rId110"/>
    <p:sldId id="388" r:id="rId111"/>
    <p:sldId id="389" r:id="rId112"/>
    <p:sldId id="390" r:id="rId113"/>
    <p:sldId id="391" r:id="rId114"/>
    <p:sldId id="449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51" r:id="rId124"/>
    <p:sldId id="452" r:id="rId125"/>
    <p:sldId id="400" r:id="rId126"/>
    <p:sldId id="401" r:id="rId127"/>
    <p:sldId id="402" r:id="rId128"/>
    <p:sldId id="403" r:id="rId129"/>
    <p:sldId id="404" r:id="rId130"/>
    <p:sldId id="405" r:id="rId131"/>
    <p:sldId id="406" r:id="rId132"/>
    <p:sldId id="407" r:id="rId133"/>
    <p:sldId id="408" r:id="rId134"/>
    <p:sldId id="409" r:id="rId135"/>
    <p:sldId id="450" r:id="rId136"/>
    <p:sldId id="410" r:id="rId137"/>
    <p:sldId id="411" r:id="rId138"/>
    <p:sldId id="412" r:id="rId139"/>
    <p:sldId id="413" r:id="rId140"/>
    <p:sldId id="414" r:id="rId141"/>
    <p:sldId id="415" r:id="rId142"/>
    <p:sldId id="416" r:id="rId143"/>
    <p:sldId id="417" r:id="rId144"/>
    <p:sldId id="418" r:id="rId145"/>
    <p:sldId id="419" r:id="rId146"/>
    <p:sldId id="420" r:id="rId147"/>
    <p:sldId id="421" r:id="rId148"/>
    <p:sldId id="422" r:id="rId149"/>
    <p:sldId id="424" r:id="rId150"/>
    <p:sldId id="425" r:id="rId151"/>
    <p:sldId id="426" r:id="rId152"/>
    <p:sldId id="427" r:id="rId153"/>
    <p:sldId id="428" r:id="rId154"/>
    <p:sldId id="429" r:id="rId155"/>
    <p:sldId id="430" r:id="rId156"/>
    <p:sldId id="431" r:id="rId157"/>
    <p:sldId id="432" r:id="rId158"/>
    <p:sldId id="433" r:id="rId159"/>
    <p:sldId id="434" r:id="rId1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el Cadigan" initials="NC" lastIdx="1" clrIdx="0">
    <p:extLst>
      <p:ext uri="{19B8F6BF-5375-455C-9EA6-DF929625EA0E}">
        <p15:presenceInfo xmlns:p15="http://schemas.microsoft.com/office/powerpoint/2012/main" userId="S-1-5-21-515724409-748578573-592522955-87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9B7"/>
    <a:srgbClr val="FFFED2"/>
    <a:srgbClr val="F0EEA6"/>
    <a:srgbClr val="FCBEB2"/>
    <a:srgbClr val="F7E2B7"/>
    <a:srgbClr val="FAD4B4"/>
    <a:srgbClr val="DCFDB1"/>
    <a:srgbClr val="FEB0F3"/>
    <a:srgbClr val="ED03CC"/>
    <a:srgbClr val="B1E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5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notesMaster" Target="notesMasters/notesMaster1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commentAuthors" Target="commentAuthor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B334BA5-2E30-4E72-B38C-21A788CA86AC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8887067-A2AF-4BB0-8FEF-C56FB45EA8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78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EA29A16-EFDD-4802-816A-25EC78331C7E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BEC9476-DB82-44E1-85FD-42A73F6234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777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E02798-D2AC-43C4-B0F1-48F60D3ECE40}" type="slidenum">
              <a:rPr lang="en-US" altLang="en-US"/>
              <a:pPr/>
              <a:t>3</a:t>
            </a:fld>
            <a:endParaRPr lang="en-US" altLang="en-US" dirty="0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E26C33-324B-41E0-8A47-6206CDF61A9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7961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272ABF-FBF8-492A-A379-D236FBD124A3}" type="slidenum">
              <a:rPr lang="en-US" altLang="en-US"/>
              <a:pPr/>
              <a:t>102</a:t>
            </a:fld>
            <a:endParaRPr lang="en-US" altLang="en-US"/>
          </a:p>
        </p:txBody>
      </p:sp>
      <p:sp>
        <p:nvSpPr>
          <p:cNvPr id="96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51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C0A06E-9349-480E-98BD-A1EF60471817}" type="slidenum">
              <a:rPr lang="en-US" altLang="en-US"/>
              <a:pPr/>
              <a:t>103</a:t>
            </a:fld>
            <a:endParaRPr lang="en-US" altLang="en-US"/>
          </a:p>
        </p:txBody>
      </p:sp>
      <p:sp>
        <p:nvSpPr>
          <p:cNvPr id="96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28452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D8FEF-95FA-4B82-9400-C4BB07456EA6}" type="slidenum">
              <a:rPr lang="en-US" altLang="en-US"/>
              <a:pPr/>
              <a:t>104</a:t>
            </a:fld>
            <a:endParaRPr lang="en-US" altLang="en-US"/>
          </a:p>
        </p:txBody>
      </p:sp>
      <p:sp>
        <p:nvSpPr>
          <p:cNvPr id="97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5023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D0CD80-6F56-41D2-B5E4-52A1D1EE3C69}" type="slidenum">
              <a:rPr lang="en-US" altLang="en-US"/>
              <a:pPr/>
              <a:t>105</a:t>
            </a:fld>
            <a:endParaRPr lang="en-US" alt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1085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275013-36F8-41E9-88E0-E21F33E1EC94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56485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68FB02-178C-4BD2-934C-40878C1D891A}" type="slidenum">
              <a:rPr lang="en-US" altLang="en-US"/>
              <a:pPr/>
              <a:t>107</a:t>
            </a:fld>
            <a:endParaRPr lang="en-US" altLang="en-US"/>
          </a:p>
        </p:txBody>
      </p:sp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90599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9D3E19-6129-4A2C-BED1-368F9E6EA62A}" type="slidenum">
              <a:rPr lang="en-US" altLang="en-US"/>
              <a:pPr/>
              <a:t>108</a:t>
            </a:fld>
            <a:endParaRPr lang="en-US" altLang="en-US"/>
          </a:p>
        </p:txBody>
      </p:sp>
      <p:sp>
        <p:nvSpPr>
          <p:cNvPr id="97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883148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EFAE71-16DE-4A92-AE93-78815615295F}" type="slidenum">
              <a:rPr lang="en-US" altLang="en-US"/>
              <a:pPr/>
              <a:t>109</a:t>
            </a:fld>
            <a:endParaRPr lang="en-US" altLang="en-US"/>
          </a:p>
        </p:txBody>
      </p:sp>
      <p:sp>
        <p:nvSpPr>
          <p:cNvPr id="97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52868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9F29B9-EDD0-4ED9-B82E-A95EBCC10759}" type="slidenum">
              <a:rPr lang="en-US" altLang="en-US"/>
              <a:pPr/>
              <a:t>110</a:t>
            </a:fld>
            <a:endParaRPr lang="en-US" altLang="en-US"/>
          </a:p>
        </p:txBody>
      </p:sp>
      <p:sp>
        <p:nvSpPr>
          <p:cNvPr id="100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9779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65EC52-67F0-4DF8-B981-DB78FA8ADEFD}" type="slidenum">
              <a:rPr lang="en-US" altLang="en-US"/>
              <a:pPr/>
              <a:t>111</a:t>
            </a:fld>
            <a:endParaRPr lang="en-US" altLang="en-US"/>
          </a:p>
        </p:txBody>
      </p:sp>
      <p:sp>
        <p:nvSpPr>
          <p:cNvPr id="97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75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9E8A96-F175-4D17-A439-2136F65D592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64562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F2CA5-D1C2-43B9-A19C-5721B07253E3}" type="slidenum">
              <a:rPr lang="en-US" altLang="en-US"/>
              <a:pPr/>
              <a:t>112</a:t>
            </a:fld>
            <a:endParaRPr lang="en-US" altLang="en-US"/>
          </a:p>
        </p:txBody>
      </p:sp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5781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F2CA5-D1C2-43B9-A19C-5721B07253E3}" type="slidenum">
              <a:rPr lang="en-US" altLang="en-US"/>
              <a:pPr/>
              <a:t>113</a:t>
            </a:fld>
            <a:endParaRPr lang="en-US" altLang="en-US"/>
          </a:p>
        </p:txBody>
      </p:sp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41274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45E59F-ACBC-49E5-844A-ABADCBDBF34C}" type="slidenum">
              <a:rPr lang="en-US" altLang="en-US"/>
              <a:pPr/>
              <a:t>114</a:t>
            </a:fld>
            <a:endParaRPr lang="en-US" altLang="en-US"/>
          </a:p>
        </p:txBody>
      </p:sp>
      <p:sp>
        <p:nvSpPr>
          <p:cNvPr id="98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03030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3FDF3-C57C-4C8B-AEAB-CFB71E24BC60}" type="slidenum">
              <a:rPr lang="en-US" altLang="en-US"/>
              <a:pPr/>
              <a:t>115</a:t>
            </a:fld>
            <a:endParaRPr lang="en-US" altLang="en-US"/>
          </a:p>
        </p:txBody>
      </p:sp>
      <p:sp>
        <p:nvSpPr>
          <p:cNvPr id="98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82521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591AD7-D4A7-48F7-819A-DF9BDC467282}" type="slidenum">
              <a:rPr lang="en-US" altLang="en-US"/>
              <a:pPr/>
              <a:t>116</a:t>
            </a:fld>
            <a:endParaRPr lang="en-US" altLang="en-US"/>
          </a:p>
        </p:txBody>
      </p:sp>
      <p:sp>
        <p:nvSpPr>
          <p:cNvPr id="98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72452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11AEE-7C66-485D-9368-297E0C789AD1}" type="slidenum">
              <a:rPr lang="en-US" altLang="en-US"/>
              <a:pPr/>
              <a:t>117</a:t>
            </a:fld>
            <a:endParaRPr lang="en-US" altLang="en-US"/>
          </a:p>
        </p:txBody>
      </p:sp>
      <p:sp>
        <p:nvSpPr>
          <p:cNvPr id="98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28696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F4151-4A33-4BDF-BF7B-8977BFD9A33C}" type="slidenum">
              <a:rPr lang="en-US" altLang="en-US"/>
              <a:pPr/>
              <a:t>118</a:t>
            </a:fld>
            <a:endParaRPr lang="en-US" altLang="en-US"/>
          </a:p>
        </p:txBody>
      </p:sp>
      <p:sp>
        <p:nvSpPr>
          <p:cNvPr id="99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39255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963C43-A32C-418C-A128-FCB7E12EF6D3}" type="slidenum">
              <a:rPr lang="en-US" altLang="en-US"/>
              <a:pPr/>
              <a:t>119</a:t>
            </a:fld>
            <a:endParaRPr lang="en-US" altLang="en-US"/>
          </a:p>
        </p:txBody>
      </p:sp>
      <p:sp>
        <p:nvSpPr>
          <p:cNvPr id="99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41086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00E192-363F-4C58-A2FD-2C13946CAD24}" type="slidenum">
              <a:rPr lang="en-US" altLang="en-US"/>
              <a:pPr/>
              <a:t>120</a:t>
            </a:fld>
            <a:endParaRPr lang="en-US" altLang="en-US"/>
          </a:p>
        </p:txBody>
      </p:sp>
      <p:sp>
        <p:nvSpPr>
          <p:cNvPr id="99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63194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0B71D-B95E-4A81-94B7-509744AED1F2}" type="slidenum">
              <a:rPr lang="en-US" altLang="en-US"/>
              <a:pPr/>
              <a:t>121</a:t>
            </a:fld>
            <a:endParaRPr lang="en-US" altLang="en-US"/>
          </a:p>
        </p:txBody>
      </p:sp>
      <p:sp>
        <p:nvSpPr>
          <p:cNvPr id="99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60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33628-7795-4312-82B0-C6C2E0CF12E9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9701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0B71D-B95E-4A81-94B7-509744AED1F2}" type="slidenum">
              <a:rPr lang="en-US" altLang="en-US"/>
              <a:pPr/>
              <a:t>122</a:t>
            </a:fld>
            <a:endParaRPr lang="en-US" altLang="en-US"/>
          </a:p>
        </p:txBody>
      </p:sp>
      <p:sp>
        <p:nvSpPr>
          <p:cNvPr id="99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82569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0B71D-B95E-4A81-94B7-509744AED1F2}" type="slidenum">
              <a:rPr lang="en-US" altLang="en-US"/>
              <a:pPr/>
              <a:t>123</a:t>
            </a:fld>
            <a:endParaRPr lang="en-US" altLang="en-US"/>
          </a:p>
        </p:txBody>
      </p:sp>
      <p:sp>
        <p:nvSpPr>
          <p:cNvPr id="99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0360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F92463-33C6-453E-8754-AEF41480BEB0}" type="slidenum">
              <a:rPr lang="en-US" altLang="en-US"/>
              <a:pPr/>
              <a:t>124</a:t>
            </a:fld>
            <a:endParaRPr lang="en-US" altLang="en-US"/>
          </a:p>
        </p:txBody>
      </p:sp>
      <p:sp>
        <p:nvSpPr>
          <p:cNvPr id="100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81450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18A494-61E6-4ED8-89DE-E7E71A86D173}" type="slidenum">
              <a:rPr lang="en-US" altLang="en-US"/>
              <a:pPr/>
              <a:t>125</a:t>
            </a:fld>
            <a:endParaRPr lang="en-US" altLang="en-US"/>
          </a:p>
        </p:txBody>
      </p:sp>
      <p:sp>
        <p:nvSpPr>
          <p:cNvPr id="101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68089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76D66E-605F-4430-AE88-36FD13380B2C}" type="slidenum">
              <a:rPr lang="en-US" altLang="en-US"/>
              <a:pPr/>
              <a:t>126</a:t>
            </a:fld>
            <a:endParaRPr lang="en-US" altLang="en-US"/>
          </a:p>
        </p:txBody>
      </p:sp>
      <p:sp>
        <p:nvSpPr>
          <p:cNvPr id="101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0315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9D00D9-FCFB-4BA3-B667-8FF47F1B7760}" type="slidenum">
              <a:rPr lang="en-US" altLang="en-US"/>
              <a:pPr/>
              <a:t>127</a:t>
            </a:fld>
            <a:endParaRPr lang="en-US" altLang="en-US"/>
          </a:p>
        </p:txBody>
      </p:sp>
      <p:sp>
        <p:nvSpPr>
          <p:cNvPr id="101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33892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F102D2-00EB-4247-9081-69A735B1ABF9}" type="slidenum">
              <a:rPr lang="en-US" altLang="en-US"/>
              <a:pPr/>
              <a:t>128</a:t>
            </a:fld>
            <a:endParaRPr lang="en-US" altLang="en-US"/>
          </a:p>
        </p:txBody>
      </p:sp>
      <p:sp>
        <p:nvSpPr>
          <p:cNvPr id="101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06027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64F68-89DF-4635-B406-0B0F09D09C2B}" type="slidenum">
              <a:rPr lang="en-US" altLang="en-US"/>
              <a:pPr/>
              <a:t>129</a:t>
            </a:fld>
            <a:endParaRPr lang="en-US" altLang="en-US"/>
          </a:p>
        </p:txBody>
      </p:sp>
      <p:sp>
        <p:nvSpPr>
          <p:cNvPr id="101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661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0E4EDC-37A5-4FFA-8C12-CA67B8C4B6B9}" type="slidenum">
              <a:rPr lang="en-US" altLang="en-US"/>
              <a:pPr/>
              <a:t>130</a:t>
            </a:fld>
            <a:endParaRPr lang="en-US" altLang="en-US"/>
          </a:p>
        </p:txBody>
      </p:sp>
      <p:sp>
        <p:nvSpPr>
          <p:cNvPr id="102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89054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CA43F1-979F-40A0-9AC6-5700898F9694}" type="slidenum">
              <a:rPr lang="en-US" altLang="en-US"/>
              <a:pPr/>
              <a:t>131</a:t>
            </a:fld>
            <a:endParaRPr lang="en-US" altLang="en-US"/>
          </a:p>
        </p:txBody>
      </p:sp>
      <p:sp>
        <p:nvSpPr>
          <p:cNvPr id="102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340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244C1B-F1BA-4C17-9AAF-986DE6034076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04396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7699AC-C001-438B-9E2A-1E98F6A76F9E}" type="slidenum">
              <a:rPr lang="en-US" altLang="en-US"/>
              <a:pPr/>
              <a:t>132</a:t>
            </a:fld>
            <a:endParaRPr lang="en-US" altLang="en-US"/>
          </a:p>
        </p:txBody>
      </p:sp>
      <p:sp>
        <p:nvSpPr>
          <p:cNvPr id="102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28959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74CA0-2766-471E-BD74-5F7797072748}" type="slidenum">
              <a:rPr lang="en-US" altLang="en-US"/>
              <a:pPr/>
              <a:t>133</a:t>
            </a:fld>
            <a:endParaRPr lang="en-US" altLang="en-US"/>
          </a:p>
        </p:txBody>
      </p:sp>
      <p:sp>
        <p:nvSpPr>
          <p:cNvPr id="102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20291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74CA0-2766-471E-BD74-5F7797072748}" type="slidenum">
              <a:rPr lang="en-US" altLang="en-US"/>
              <a:pPr/>
              <a:t>134</a:t>
            </a:fld>
            <a:endParaRPr lang="en-US" altLang="en-US"/>
          </a:p>
        </p:txBody>
      </p:sp>
      <p:sp>
        <p:nvSpPr>
          <p:cNvPr id="102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76982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17144-CD53-46C9-9639-AD56391AAE9F}" type="slidenum">
              <a:rPr lang="en-US" altLang="en-US"/>
              <a:pPr/>
              <a:t>135</a:t>
            </a:fld>
            <a:endParaRPr lang="en-US" altLang="en-US"/>
          </a:p>
        </p:txBody>
      </p:sp>
      <p:sp>
        <p:nvSpPr>
          <p:cNvPr id="103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190153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5C650B-4A7A-4176-81A2-414FEAA3ABA0}" type="slidenum">
              <a:rPr lang="en-US" altLang="en-US"/>
              <a:pPr/>
              <a:t>136</a:t>
            </a:fld>
            <a:endParaRPr lang="en-US" altLang="en-US"/>
          </a:p>
        </p:txBody>
      </p:sp>
      <p:sp>
        <p:nvSpPr>
          <p:cNvPr id="103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6974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0ADF1D-2418-47AF-8B73-A1C6EA839E0D}" type="slidenum">
              <a:rPr lang="en-US" altLang="en-US"/>
              <a:pPr/>
              <a:t>137</a:t>
            </a:fld>
            <a:endParaRPr lang="en-US" altLang="en-US"/>
          </a:p>
        </p:txBody>
      </p:sp>
      <p:sp>
        <p:nvSpPr>
          <p:cNvPr id="103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49227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FC4F27-8BE6-459F-8F71-4076B89B40B7}" type="slidenum">
              <a:rPr lang="en-US" altLang="en-US"/>
              <a:pPr/>
              <a:t>138</a:t>
            </a:fld>
            <a:endParaRPr lang="en-US" alt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111746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CCDBF2-338F-41F1-85C6-8D378F6EBF80}" type="slidenum">
              <a:rPr lang="en-US" altLang="en-US"/>
              <a:pPr/>
              <a:t>139</a:t>
            </a:fld>
            <a:endParaRPr lang="en-US" altLang="en-US"/>
          </a:p>
        </p:txBody>
      </p:sp>
      <p:sp>
        <p:nvSpPr>
          <p:cNvPr id="103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47750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ED9F8-1490-4A5E-AEA2-536EFA235EFD}" type="slidenum">
              <a:rPr lang="en-US" altLang="en-US"/>
              <a:pPr/>
              <a:t>140</a:t>
            </a:fld>
            <a:endParaRPr lang="en-US" altLang="en-US"/>
          </a:p>
        </p:txBody>
      </p:sp>
      <p:sp>
        <p:nvSpPr>
          <p:cNvPr id="104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69837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243FE0-CA58-42DF-8B2B-5CD8925C2653}" type="slidenum">
              <a:rPr lang="en-US" altLang="en-US"/>
              <a:pPr/>
              <a:t>141</a:t>
            </a:fld>
            <a:endParaRPr lang="en-US" altLang="en-US"/>
          </a:p>
        </p:txBody>
      </p:sp>
      <p:sp>
        <p:nvSpPr>
          <p:cNvPr id="104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825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1821BE-43C3-487E-930B-549B6BD488B5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27243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C6D14-38DA-4E69-AEAE-6669C5E4961F}" type="slidenum">
              <a:rPr lang="en-US" altLang="en-US"/>
              <a:pPr/>
              <a:t>142</a:t>
            </a:fld>
            <a:endParaRPr lang="en-US" altLang="en-US"/>
          </a:p>
        </p:txBody>
      </p:sp>
      <p:sp>
        <p:nvSpPr>
          <p:cNvPr id="104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25634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1911A-3375-4EA8-8D14-66D25590F0BE}" type="slidenum">
              <a:rPr lang="en-US" altLang="en-US"/>
              <a:pPr/>
              <a:t>143</a:t>
            </a:fld>
            <a:endParaRPr lang="en-US" altLang="en-US"/>
          </a:p>
        </p:txBody>
      </p:sp>
      <p:sp>
        <p:nvSpPr>
          <p:cNvPr id="104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19460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E1E8F1-6BFE-4432-8725-D016D83C3253}" type="slidenum">
              <a:rPr lang="en-US" altLang="en-US"/>
              <a:pPr/>
              <a:t>144</a:t>
            </a:fld>
            <a:endParaRPr lang="en-US" altLang="en-US"/>
          </a:p>
        </p:txBody>
      </p:sp>
      <p:sp>
        <p:nvSpPr>
          <p:cNvPr id="104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25022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EA38EE-3D87-48A9-881B-56915EC55453}" type="slidenum">
              <a:rPr lang="en-US" altLang="en-US"/>
              <a:pPr/>
              <a:t>145</a:t>
            </a:fld>
            <a:endParaRPr lang="en-US" altLang="en-US"/>
          </a:p>
        </p:txBody>
      </p:sp>
      <p:sp>
        <p:nvSpPr>
          <p:cNvPr id="105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35402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2245F1-EB3E-454F-95ED-52A6284D4FC2}" type="slidenum">
              <a:rPr lang="en-US" altLang="en-US"/>
              <a:pPr/>
              <a:t>146</a:t>
            </a:fld>
            <a:endParaRPr lang="en-US" altLang="en-US"/>
          </a:p>
        </p:txBody>
      </p:sp>
      <p:sp>
        <p:nvSpPr>
          <p:cNvPr id="105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0202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2819C4-C9EC-4FE3-A3AD-0BC1CF4D91A6}" type="slidenum">
              <a:rPr lang="en-US" altLang="en-US"/>
              <a:pPr/>
              <a:t>147</a:t>
            </a:fld>
            <a:endParaRPr lang="en-US" altLang="en-US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9288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D96F4-3FE4-4AE0-8230-7138863D6CDF}" type="slidenum">
              <a:rPr lang="en-US" altLang="en-US"/>
              <a:pPr/>
              <a:t>148</a:t>
            </a:fld>
            <a:endParaRPr lang="en-US" altLang="en-US"/>
          </a:p>
        </p:txBody>
      </p:sp>
      <p:sp>
        <p:nvSpPr>
          <p:cNvPr id="106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625368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1FA3A5-989F-4953-ADF7-6188B77062E1}" type="slidenum">
              <a:rPr lang="en-US" altLang="en-US"/>
              <a:pPr/>
              <a:t>149</a:t>
            </a:fld>
            <a:endParaRPr lang="en-US" altLang="en-US"/>
          </a:p>
        </p:txBody>
      </p:sp>
      <p:sp>
        <p:nvSpPr>
          <p:cNvPr id="106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79118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6BF9EB-CFDF-476D-B455-F1866D14E86A}" type="slidenum">
              <a:rPr lang="en-US" altLang="en-US"/>
              <a:pPr/>
              <a:t>150</a:t>
            </a:fld>
            <a:endParaRPr lang="en-US" altLang="en-US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1549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A84D50-CCD1-4A13-8211-C9C87C6A44F7}" type="slidenum">
              <a:rPr lang="en-US" altLang="en-US"/>
              <a:pPr/>
              <a:t>151</a:t>
            </a:fld>
            <a:endParaRPr lang="en-US" altLang="en-US"/>
          </a:p>
        </p:txBody>
      </p:sp>
      <p:sp>
        <p:nvSpPr>
          <p:cNvPr id="107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858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56E1D0-0745-43BE-90F3-383088CA20E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49901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E101CD-6CDD-4155-BC95-D6D0ADC20ACD}" type="slidenum">
              <a:rPr lang="en-US" altLang="en-US"/>
              <a:pPr/>
              <a:t>152</a:t>
            </a:fld>
            <a:endParaRPr lang="en-US" altLang="en-US"/>
          </a:p>
        </p:txBody>
      </p:sp>
      <p:sp>
        <p:nvSpPr>
          <p:cNvPr id="107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98535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B7DA-4313-46B9-895C-03CEA5668ABD}" type="slidenum">
              <a:rPr lang="en-US" altLang="en-US"/>
              <a:pPr/>
              <a:t>153</a:t>
            </a:fld>
            <a:endParaRPr lang="en-US" altLang="en-US"/>
          </a:p>
        </p:txBody>
      </p:sp>
      <p:sp>
        <p:nvSpPr>
          <p:cNvPr id="107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21704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0CAB5D-255C-4B05-91A8-B7C19E87E160}" type="slidenum">
              <a:rPr lang="en-US" altLang="en-US"/>
              <a:pPr/>
              <a:t>154</a:t>
            </a:fld>
            <a:endParaRPr lang="en-US" altLang="en-US"/>
          </a:p>
        </p:txBody>
      </p:sp>
      <p:sp>
        <p:nvSpPr>
          <p:cNvPr id="107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08426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419F2-65E6-4890-8935-7819037283D8}" type="slidenum">
              <a:rPr lang="en-US" altLang="en-US"/>
              <a:pPr/>
              <a:t>155</a:t>
            </a:fld>
            <a:endParaRPr lang="en-US" altLang="en-US"/>
          </a:p>
        </p:txBody>
      </p:sp>
      <p:sp>
        <p:nvSpPr>
          <p:cNvPr id="107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70169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E2207F-D4FE-4FF0-8627-F27CE6E8A111}" type="slidenum">
              <a:rPr lang="en-US" altLang="en-US"/>
              <a:pPr/>
              <a:t>156</a:t>
            </a:fld>
            <a:endParaRPr lang="en-US" altLang="en-US"/>
          </a:p>
        </p:txBody>
      </p:sp>
      <p:sp>
        <p:nvSpPr>
          <p:cNvPr id="108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22131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9ED81C-7C36-4D2A-9502-5CC3E668066D}" type="slidenum">
              <a:rPr lang="en-US" altLang="en-US"/>
              <a:pPr/>
              <a:t>157</a:t>
            </a:fld>
            <a:endParaRPr lang="en-US" altLang="en-US"/>
          </a:p>
        </p:txBody>
      </p:sp>
      <p:sp>
        <p:nvSpPr>
          <p:cNvPr id="108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52367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C0A986-A392-4C49-9A7A-4B31186311D8}" type="slidenum">
              <a:rPr lang="en-US" altLang="en-US"/>
              <a:pPr/>
              <a:t>158</a:t>
            </a:fld>
            <a:endParaRPr lang="en-US" altLang="en-US"/>
          </a:p>
        </p:txBody>
      </p:sp>
      <p:sp>
        <p:nvSpPr>
          <p:cNvPr id="108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695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F9FC7-4CBE-4FB8-AE01-302714313DA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804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CA356-9F2F-4272-A420-A06344F95DCB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79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056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CA262-2E8C-47F6-8A5F-ECD3A56B4BF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124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FFADF-C563-49F7-A786-EFDF7B7569C9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0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541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A517F1-80F4-44BA-A517-BFF8B7725F22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3747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153240-8133-4F68-B7BB-2AD62D6B7832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248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120026-61EC-4BBA-AFD9-C5E2FF25355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085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8C54A3-33CB-49E6-B982-651A45F31F7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80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19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2FE0CD-6859-47B5-B891-1F87AEE2FD8E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81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258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78F00F-3756-48D2-8DF8-942BE588F4A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81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640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4042C9-BEBE-43AF-8CEB-C858AB050507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417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4165BF-D98E-4EFD-B49C-1FEE79261D8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869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D3B377-9819-4447-B977-03A49D888452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0478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1F3683-2B17-471D-873B-61CCB1F3C137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79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10136C-A779-4342-9691-5DC33433CF19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022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E03A30-98D2-47E1-B8A1-834CBED84DC0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7677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DBDC5-B4C3-4BB2-BB3D-626C61D788DD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581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C4A825-317F-433D-89EE-4E310CD7D111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219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E6055-5983-4FB3-A03C-8FB2D6543240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703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6D2F19-53B4-42B5-8375-E553F7F20887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627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E5A7F8-7CBC-406D-8564-8E7FCACE2251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562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CE0F35-96BF-4417-8968-EF903998E5D6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232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453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59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9741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37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3D6F5C-C09F-4F9B-91E0-1CBC55F55E8E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83146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912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080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857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451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2879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9670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7391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CE0F35-96BF-4417-8968-EF903998E5D6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489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3878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8EFFD-A541-4610-9795-57EF5C37BEE6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016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31A14-C790-4227-9A5E-A1375D136EE0}" type="slidenum">
              <a:rPr lang="en-US" altLang="en-US"/>
              <a:pPr/>
              <a:t>7</a:t>
            </a:fld>
            <a:endParaRPr lang="en-US" altLang="en-US" dirty="0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21686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3FEFDC-F994-4E18-8A27-BC35983528EE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9463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9E4CDB-DA3C-47C3-A099-F6884A9DE514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1321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4B55B8-13E8-4798-9FC5-111EF67AA3DC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60497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EAC4FC-B105-4F5A-971B-313B1D799143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85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2066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B3C80D-9B2D-4E73-BF2D-457C6156873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86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CA5B07-5B97-4F66-BDFD-C09658CF7DB8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1125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3DCEB-2DAB-4D18-AA2F-F4D03DAFEF92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86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6857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F831AB-EA1D-46B8-B6B5-E3C13D245818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86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76322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C7C3FB-DC36-4224-BA3B-549DEDCDD845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2602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36AD78-5C14-472D-8F00-284E03ECC544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86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42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138524-694D-4A7A-BB68-FE102A8BC6CC}" type="slidenum">
              <a:rPr lang="en-US" altLang="en-US"/>
              <a:pPr/>
              <a:t>8</a:t>
            </a:fld>
            <a:endParaRPr lang="en-US" altLang="en-US" dirty="0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8746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6DB233-3C6C-4225-903A-340108497AE3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08705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243ABB-4A38-445D-959A-C51FAACFE5E7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87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874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B814DB-66C4-4AAF-BF00-A053AF4EB427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87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929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D2FA8-93D0-46AB-8642-D58254D92ADD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87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1573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1D5321-083B-43D3-83A9-8A16A90B460B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87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7767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CFEE7B-79AB-473E-8012-F68EA103B21E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88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5325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28BF47-C47F-4B0E-8D93-75C4E9ADC55D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88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4054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F4F8D1-854D-49E7-ACB1-18CC45C36C4F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88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6827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EB642-2A3D-489C-ADA5-A74584D92B3D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88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8272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C88CBE-616C-4EF1-A1D2-B406EFDE5582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88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90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0D1668-4B1C-4BB0-8929-0B77B5E81617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07929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717C21-E5AD-4D01-844F-C366695AE1AB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89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7772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31163E-9AD6-4AF0-8ECE-2104F41FE7E1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89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9511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1BCC7-32B1-49C4-8CFC-3A2E92067441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89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2737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DA46A-8CFE-4BD8-BC64-BE64CAFF5F2F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90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3317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95D918-08B2-4DBC-9F79-8377A4349A94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90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51201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135DD4-EB5A-4AF4-B717-061642AAE59E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9366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CBD3C7-F398-4B47-B76D-BA3283EB7CFC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90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348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A5D819-5C49-4700-A087-0332A9E75D91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91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3526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420084-C171-4735-A771-066487124024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91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7389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C5CF0-672A-43D3-B8D2-ACFD16BDF22C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92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23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2359AF-5175-4EAA-B5CC-59B778F3A726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99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7238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E6AB8-20D3-46B5-BDC5-2A2710B8A989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91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6146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B64289-4E34-4A0F-B72F-8819F837D420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92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22923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42C2BD-7DAE-410E-ACC9-EEBF4336DBFA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92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4946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42C2BD-7DAE-410E-ACC9-EEBF4336DBFA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92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6465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821D47-8024-4D85-B04C-DD77B7F2C0E0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2963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E3AD59-AB57-46D8-8C60-4DCF5DA356D2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92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241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61EA8-F0F0-4E14-91D2-19687874FFF3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6560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F4ABB2-D1A4-47D5-B59E-87288F3CA958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93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01533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6D9F63-1759-4609-8F71-CCFF529FF445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413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ED7797-5657-497A-8B68-D43CE42DFB7A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446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7E8995-43DB-436D-B78E-D0BBDCB9912B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0047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C7D60-E251-42CA-BB60-EAEF8CDF1583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94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6561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6328E4-013B-4B61-AD6E-88C1A7085DAB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94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9547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DF2BB-BD36-4B95-A901-DE84E8362636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94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4954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89BA8-35F9-4964-BF43-F877BEDC9075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3273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D96561-3A54-4EBF-9A99-D28CFCFD08AD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94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41149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1069F-24B6-4B07-A411-628E0D893EB2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95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82086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5B5BF-FCAD-418A-9203-30A1A4345109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95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069700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AD9B72-4FAD-4FCD-B0BD-30A5F4906EA2}" type="slidenum">
              <a:rPr lang="en-US" altLang="en-US"/>
              <a:pPr/>
              <a:t>99</a:t>
            </a:fld>
            <a:endParaRPr lang="en-US" altLang="en-US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45479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B8D6CA-B01E-4FAF-B476-6C92F073FB7D}" type="slidenum">
              <a:rPr lang="en-US" altLang="en-US"/>
              <a:pPr/>
              <a:t>100</a:t>
            </a:fld>
            <a:endParaRPr lang="en-US" altLang="en-US"/>
          </a:p>
        </p:txBody>
      </p:sp>
      <p:sp>
        <p:nvSpPr>
          <p:cNvPr id="95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661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10B764-C447-43BA-9AC0-911F1E4BCAA5}" type="slidenum">
              <a:rPr lang="en-US" altLang="en-US"/>
              <a:pPr/>
              <a:t>101</a:t>
            </a:fld>
            <a:endParaRPr lang="en-US" altLang="en-US"/>
          </a:p>
        </p:txBody>
      </p:sp>
      <p:sp>
        <p:nvSpPr>
          <p:cNvPr id="100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85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66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001000" y="565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4360170-C418-43C2-9B42-653F737A242F}" type="slidenum">
              <a:rPr lang="en-CA" sz="1400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CA" sz="14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26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7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256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23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789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2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14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59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32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34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71D15-C25D-4E5E-9F09-60075D5B44BB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3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6048751-880B-40F7-B3B9-30877389AF6B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368AA87-AB5A-4C03-A7CE-B42B0A8D69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srgbClr val="000000">
                  <a:tint val="75000"/>
                </a:srgbClr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srgbClr val="000000">
                  <a:tint val="75000"/>
                </a:srgbClr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2792-44CD-49D9-842F-C766E0903E72}" type="slidenum">
              <a:rPr lang="en-CA" smtClean="0">
                <a:solidFill>
                  <a:srgbClr val="000000">
                    <a:tint val="75000"/>
                  </a:srgbClr>
                </a:solidFill>
                <a:cs typeface="Arial" charset="0"/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91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8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e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azor_(philosophy)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en.wikipedia.org/wiki/Frugality" TargetMode="External"/><Relationship Id="rId5" Type="http://schemas.openxmlformats.org/officeDocument/2006/relationships/hyperlink" Target="http://en.wikipedia.org/wiki/Latin" TargetMode="External"/><Relationship Id="rId4" Type="http://schemas.openxmlformats.org/officeDocument/2006/relationships/hyperlink" Target="http://en.wikipedia.org/wiki/Occam's_razor#cite_note-0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63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emf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8.emf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70.emf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7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7" Type="http://schemas.openxmlformats.org/officeDocument/2006/relationships/oleObject" Target="../embeddings/oleObject35.bin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76.emf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emf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../../stats/help/df" TargetMode="External"/><Relationship Id="rId13" Type="http://schemas.openxmlformats.org/officeDocument/2006/relationships/hyperlink" Target="../../stats/help/dmultinom" TargetMode="External"/><Relationship Id="rId18" Type="http://schemas.openxmlformats.org/officeDocument/2006/relationships/hyperlink" Target="../../stats/help/dunif" TargetMode="External"/><Relationship Id="rId3" Type="http://schemas.openxmlformats.org/officeDocument/2006/relationships/hyperlink" Target="../../stats/help/dbeta" TargetMode="External"/><Relationship Id="rId7" Type="http://schemas.openxmlformats.org/officeDocument/2006/relationships/hyperlink" Target="../../stats/help/dexp" TargetMode="External"/><Relationship Id="rId12" Type="http://schemas.openxmlformats.org/officeDocument/2006/relationships/hyperlink" Target="../../stats/help/dlnorm" TargetMode="External"/><Relationship Id="rId17" Type="http://schemas.openxmlformats.org/officeDocument/2006/relationships/hyperlink" Target="../../stats/help/dt" TargetMode="External"/><Relationship Id="rId2" Type="http://schemas.openxmlformats.org/officeDocument/2006/relationships/notesSlide" Target="../notesSlides/notesSlide61.xml"/><Relationship Id="rId16" Type="http://schemas.openxmlformats.org/officeDocument/2006/relationships/hyperlink" Target="../../stats/help/dpoi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../../stats/help/dchisq" TargetMode="External"/><Relationship Id="rId11" Type="http://schemas.openxmlformats.org/officeDocument/2006/relationships/hyperlink" Target="../../stats/help/dhyper" TargetMode="External"/><Relationship Id="rId5" Type="http://schemas.openxmlformats.org/officeDocument/2006/relationships/hyperlink" Target="../../stats/help/dcauchy" TargetMode="External"/><Relationship Id="rId15" Type="http://schemas.openxmlformats.org/officeDocument/2006/relationships/hyperlink" Target="../../stats/help/dnorm" TargetMode="External"/><Relationship Id="rId10" Type="http://schemas.openxmlformats.org/officeDocument/2006/relationships/hyperlink" Target="../../stats/help/dgeom" TargetMode="External"/><Relationship Id="rId19" Type="http://schemas.openxmlformats.org/officeDocument/2006/relationships/hyperlink" Target="../../stats/help/dweibull" TargetMode="External"/><Relationship Id="rId4" Type="http://schemas.openxmlformats.org/officeDocument/2006/relationships/hyperlink" Target="../../stats/help/dbinom" TargetMode="External"/><Relationship Id="rId9" Type="http://schemas.openxmlformats.org/officeDocument/2006/relationships/hyperlink" Target="../../stats/help/dgamma" TargetMode="External"/><Relationship Id="rId14" Type="http://schemas.openxmlformats.org/officeDocument/2006/relationships/hyperlink" Target="../../stats/help/dnbinom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6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0.emf"/><Relationship Id="rId4" Type="http://schemas.openxmlformats.org/officeDocument/2006/relationships/image" Target="../media/image41.png"/><Relationship Id="rId9" Type="http://schemas.openxmlformats.org/officeDocument/2006/relationships/oleObject" Target="../embeddings/oleObject1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1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neral mi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-24"/>
            <a:ext cx="9144000" cy="68405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6096000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Centre</a:t>
            </a:r>
            <a:r>
              <a:rPr lang="en-CA" sz="2400" dirty="0">
                <a:solidFill>
                  <a:schemeClr val="bg1"/>
                </a:solidFill>
              </a:rPr>
              <a:t> </a:t>
            </a:r>
            <a:r>
              <a:rPr lang="en-CA" sz="2400" dirty="0"/>
              <a:t>for Fisheries Ecosystems Research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22041" y="1489284"/>
            <a:ext cx="5181600" cy="79670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Lecture 4+5: </a:t>
            </a:r>
            <a:r>
              <a:rPr lang="en-US" sz="2800" dirty="0"/>
              <a:t>Models, Data, and Statistical Inference using R</a:t>
            </a:r>
            <a:endParaRPr lang="en-CA" sz="32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half" idx="2"/>
          </p:nvPr>
        </p:nvSpPr>
        <p:spPr>
          <a:xfrm>
            <a:off x="609600" y="3657599"/>
            <a:ext cx="4038600" cy="838201"/>
          </a:xfrm>
        </p:spPr>
        <p:txBody>
          <a:bodyPr>
            <a:normAutofit/>
          </a:bodyPr>
          <a:lstStyle/>
          <a:p>
            <a:r>
              <a:rPr lang="en-US" sz="2800" dirty="0"/>
              <a:t>Noel Cadigan</a:t>
            </a:r>
            <a:endParaRPr lang="en-CA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533400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/>
              <a:t>CFER</a:t>
            </a:r>
          </a:p>
        </p:txBody>
      </p:sp>
      <p:pic>
        <p:nvPicPr>
          <p:cNvPr id="22530" name="Picture 2" descr="Image result for fisheries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71" y="2058589"/>
            <a:ext cx="4773614" cy="358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10" name="Rectangle 10"/>
          <p:cNvSpPr>
            <a:spLocks noChangeArrowheads="1"/>
          </p:cNvSpPr>
          <p:nvPr/>
        </p:nvSpPr>
        <p:spPr bwMode="auto">
          <a:xfrm>
            <a:off x="1143000" y="4343400"/>
            <a:ext cx="4876800" cy="914400"/>
          </a:xfrm>
          <a:prstGeom prst="rect">
            <a:avLst/>
          </a:prstGeom>
          <a:solidFill>
            <a:srgbClr val="CCFFFF">
              <a:alpha val="44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3</a:t>
            </a:r>
            <a:r>
              <a:rPr lang="en-US" altLang="en-US" sz="4000" baseline="30000">
                <a:solidFill>
                  <a:schemeClr val="tx1"/>
                </a:solidFill>
              </a:rPr>
              <a:t>rd</a:t>
            </a:r>
            <a:r>
              <a:rPr lang="en-US" altLang="en-US" sz="4000">
                <a:solidFill>
                  <a:schemeClr val="tx1"/>
                </a:solidFill>
              </a:rPr>
              <a:t> order polynomial example</a:t>
            </a:r>
          </a:p>
        </p:txBody>
      </p:sp>
      <p:pic>
        <p:nvPicPr>
          <p:cNvPr id="998405" name="Picture 5" descr="po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6248400" cy="62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8406" name="AutoShape 6"/>
          <p:cNvSpPr>
            <a:spLocks/>
          </p:cNvSpPr>
          <p:nvPr/>
        </p:nvSpPr>
        <p:spPr bwMode="auto">
          <a:xfrm>
            <a:off x="5867400" y="1371600"/>
            <a:ext cx="3048000" cy="838200"/>
          </a:xfrm>
          <a:prstGeom prst="borderCallout1">
            <a:avLst>
              <a:gd name="adj1" fmla="val 13634"/>
              <a:gd name="adj2" fmla="val -2500"/>
              <a:gd name="adj3" fmla="val 122917"/>
              <a:gd name="adj4" fmla="val -11916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model: index = </a:t>
            </a:r>
            <a:r>
              <a:rPr lang="el-GR" altLang="en-US"/>
              <a:t>θ</a:t>
            </a:r>
            <a:r>
              <a:rPr lang="en-US" altLang="en-US" baseline="-25000"/>
              <a:t>o</a:t>
            </a:r>
            <a:r>
              <a:rPr lang="en-US" altLang="en-US"/>
              <a:t> + </a:t>
            </a:r>
            <a:r>
              <a:rPr lang="el-GR" altLang="en-US"/>
              <a:t>θ</a:t>
            </a:r>
            <a:r>
              <a:rPr lang="en-US" altLang="en-US" baseline="-25000"/>
              <a:t>1</a:t>
            </a:r>
            <a:r>
              <a:rPr lang="en-US" altLang="en-US"/>
              <a:t>year + </a:t>
            </a:r>
            <a:r>
              <a:rPr lang="el-GR" altLang="en-US"/>
              <a:t>θ</a:t>
            </a:r>
            <a:r>
              <a:rPr lang="en-US" altLang="en-US" baseline="-25000"/>
              <a:t>2</a:t>
            </a:r>
            <a:r>
              <a:rPr lang="en-US" altLang="en-US"/>
              <a:t>year^2 + </a:t>
            </a:r>
            <a:r>
              <a:rPr lang="el-GR" altLang="en-US"/>
              <a:t>θ</a:t>
            </a:r>
            <a:r>
              <a:rPr lang="en-US" altLang="en-US" baseline="-25000"/>
              <a:t>3</a:t>
            </a:r>
            <a:r>
              <a:rPr lang="en-US" altLang="en-US"/>
              <a:t>year^3</a:t>
            </a:r>
            <a:endParaRPr lang="el-GR" altLang="en-US"/>
          </a:p>
        </p:txBody>
      </p:sp>
      <p:sp>
        <p:nvSpPr>
          <p:cNvPr id="998407" name="AutoShape 7"/>
          <p:cNvSpPr>
            <a:spLocks/>
          </p:cNvSpPr>
          <p:nvPr/>
        </p:nvSpPr>
        <p:spPr bwMode="auto">
          <a:xfrm>
            <a:off x="6096000" y="2438400"/>
            <a:ext cx="1905000" cy="457200"/>
          </a:xfrm>
          <a:prstGeom prst="borderCallout1">
            <a:avLst>
              <a:gd name="adj1" fmla="val 25000"/>
              <a:gd name="adj2" fmla="val -4000"/>
              <a:gd name="adj3" fmla="val 75347"/>
              <a:gd name="adj4" fmla="val -17608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fits the data well</a:t>
            </a:r>
            <a:endParaRPr lang="el-GR" altLang="en-US"/>
          </a:p>
        </p:txBody>
      </p:sp>
      <p:sp>
        <p:nvSpPr>
          <p:cNvPr id="998408" name="AutoShape 8"/>
          <p:cNvSpPr>
            <a:spLocks/>
          </p:cNvSpPr>
          <p:nvPr/>
        </p:nvSpPr>
        <p:spPr bwMode="auto">
          <a:xfrm>
            <a:off x="6400800" y="3200400"/>
            <a:ext cx="2057400" cy="685800"/>
          </a:xfrm>
          <a:prstGeom prst="borderCallout1">
            <a:avLst>
              <a:gd name="adj1" fmla="val 16667"/>
              <a:gd name="adj2" fmla="val -3704"/>
              <a:gd name="adj3" fmla="val 12963"/>
              <a:gd name="adj4" fmla="val -4521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predictions are not reasonable</a:t>
            </a:r>
            <a:endParaRPr lang="el-GR" altLang="en-US"/>
          </a:p>
        </p:txBody>
      </p:sp>
      <p:sp>
        <p:nvSpPr>
          <p:cNvPr id="998409" name="AutoShape 9"/>
          <p:cNvSpPr>
            <a:spLocks/>
          </p:cNvSpPr>
          <p:nvPr/>
        </p:nvSpPr>
        <p:spPr bwMode="auto">
          <a:xfrm>
            <a:off x="6705600" y="4724400"/>
            <a:ext cx="2057400" cy="685800"/>
          </a:xfrm>
          <a:prstGeom prst="borderCallout1">
            <a:avLst>
              <a:gd name="adj1" fmla="val 16667"/>
              <a:gd name="adj2" fmla="val -3704"/>
              <a:gd name="adj3" fmla="val 5324"/>
              <a:gd name="adj4" fmla="val -41435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not possible</a:t>
            </a: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134039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778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Gamma vonB for ex 3.6 in Haddon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55395" name="Rectangle 3"/>
          <p:cNvSpPr>
            <a:spLocks noChangeArrowheads="1"/>
          </p:cNvSpPr>
          <p:nvPr/>
        </p:nvSpPr>
        <p:spPr bwMode="auto">
          <a:xfrm>
            <a:off x="304800" y="1000125"/>
            <a:ext cx="7467600" cy="56323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400" dirty="0"/>
              <a:t>&gt; </a:t>
            </a:r>
            <a:r>
              <a:rPr lang="en-US" altLang="en-US" sz="2400" dirty="0" err="1"/>
              <a:t>parm.start</a:t>
            </a:r>
            <a:r>
              <a:rPr lang="en-US" altLang="en-US" sz="2400" dirty="0"/>
              <a:t> = c(5,-1,-0.1,-1)</a:t>
            </a:r>
          </a:p>
          <a:p>
            <a:r>
              <a:rPr lang="en-US" altLang="en-US" sz="2400" dirty="0"/>
              <a:t>&gt; </a:t>
            </a:r>
            <a:r>
              <a:rPr lang="en-US" altLang="en-US" sz="2400" dirty="0" err="1"/>
              <a:t>mle.fit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optim</a:t>
            </a:r>
            <a:r>
              <a:rPr lang="en-US" altLang="en-US" sz="2400" dirty="0"/>
              <a:t>(</a:t>
            </a:r>
            <a:r>
              <a:rPr lang="en-US" altLang="en-US" sz="2400" dirty="0" err="1"/>
              <a:t>parm.start,gamma.nll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mle.fit$par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[1]  4.0262464 -0.9588169  0.1689758 -3.4481118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mle.fit$converge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[1] 0</a:t>
            </a:r>
          </a:p>
          <a:p>
            <a:r>
              <a:rPr lang="en-US" altLang="en-US" sz="2400" dirty="0"/>
              <a:t>&gt; </a:t>
            </a:r>
            <a:r>
              <a:rPr lang="en-US" altLang="en-US" sz="2400" dirty="0" err="1"/>
              <a:t>vonb.parms</a:t>
            </a:r>
            <a:r>
              <a:rPr lang="en-US" altLang="en-US" sz="2400" dirty="0"/>
              <a:t> = c(</a:t>
            </a:r>
            <a:r>
              <a:rPr lang="en-US" altLang="en-US" sz="2400" dirty="0" err="1"/>
              <a:t>exp</a:t>
            </a:r>
            <a:r>
              <a:rPr lang="en-US" altLang="en-US" sz="2400" dirty="0"/>
              <a:t>(</a:t>
            </a:r>
            <a:r>
              <a:rPr lang="en-US" altLang="en-US" sz="2400" dirty="0" err="1"/>
              <a:t>mle.fit$par</a:t>
            </a:r>
            <a:r>
              <a:rPr lang="en-US" altLang="en-US" sz="2400" dirty="0"/>
              <a:t>[1]),</a:t>
            </a:r>
            <a:r>
              <a:rPr lang="en-US" altLang="en-US" sz="2400" dirty="0" err="1"/>
              <a:t>exp</a:t>
            </a:r>
            <a:r>
              <a:rPr lang="en-US" altLang="en-US" sz="2400" dirty="0"/>
              <a:t>(</a:t>
            </a:r>
            <a:r>
              <a:rPr lang="en-US" altLang="en-US" sz="2400" dirty="0" err="1"/>
              <a:t>mle.fit$par</a:t>
            </a:r>
            <a:r>
              <a:rPr lang="en-US" altLang="en-US" sz="2400" dirty="0"/>
              <a:t>[2]),</a:t>
            </a:r>
          </a:p>
          <a:p>
            <a:r>
              <a:rPr lang="en-US" altLang="en-US" sz="2400" dirty="0"/>
              <a:t>+ </a:t>
            </a:r>
            <a:r>
              <a:rPr lang="en-US" altLang="en-US" sz="2400" dirty="0" err="1"/>
              <a:t>mle.fit$par</a:t>
            </a:r>
            <a:r>
              <a:rPr lang="en-US" altLang="en-US" sz="2400" dirty="0"/>
              <a:t>[3])</a:t>
            </a:r>
          </a:p>
          <a:p>
            <a:r>
              <a:rPr lang="en-US" altLang="en-US" sz="2400" dirty="0"/>
              <a:t>&gt; names(</a:t>
            </a:r>
            <a:r>
              <a:rPr lang="en-US" altLang="en-US" sz="2400" dirty="0" err="1"/>
              <a:t>vonb.parms</a:t>
            </a:r>
            <a:r>
              <a:rPr lang="en-US" altLang="en-US" sz="2400" dirty="0"/>
              <a:t>) = c('</a:t>
            </a:r>
            <a:r>
              <a:rPr lang="en-US" altLang="en-US" sz="2400" dirty="0" err="1"/>
              <a:t>Linf</a:t>
            </a:r>
            <a:r>
              <a:rPr lang="en-US" altLang="en-US" sz="2400" dirty="0"/>
              <a:t>','K','</a:t>
            </a:r>
            <a:r>
              <a:rPr lang="en-US" altLang="en-US" sz="2400" dirty="0" err="1"/>
              <a:t>ao</a:t>
            </a:r>
            <a:r>
              <a:rPr lang="en-US" altLang="en-US" sz="2400" dirty="0"/>
              <a:t>')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vonb.parms,digits</a:t>
            </a:r>
            <a:r>
              <a:rPr lang="en-US" altLang="en-US" sz="2400" dirty="0"/>
              <a:t>=2)</a:t>
            </a:r>
          </a:p>
          <a:p>
            <a:r>
              <a:rPr lang="en-US" altLang="en-US" sz="2400" dirty="0"/>
              <a:t> </a:t>
            </a:r>
            <a:r>
              <a:rPr lang="en-US" altLang="en-US" sz="2400" dirty="0" err="1"/>
              <a:t>Linf</a:t>
            </a:r>
            <a:r>
              <a:rPr lang="en-US" altLang="en-US" sz="2400" dirty="0"/>
              <a:t>     K    </a:t>
            </a:r>
            <a:r>
              <a:rPr lang="en-US" altLang="en-US" sz="2400" dirty="0" err="1"/>
              <a:t>ao</a:t>
            </a:r>
            <a:r>
              <a:rPr lang="en-US" altLang="en-US" sz="2400" dirty="0"/>
              <a:t> </a:t>
            </a:r>
          </a:p>
          <a:p>
            <a:r>
              <a:rPr lang="en-US" altLang="en-US" sz="2400" dirty="0"/>
              <a:t>56.05  0.38  0.17 </a:t>
            </a:r>
          </a:p>
          <a:p>
            <a:r>
              <a:rPr lang="en-US" altLang="en-US" sz="2400" dirty="0"/>
              <a:t>&gt; sigma = </a:t>
            </a:r>
            <a:r>
              <a:rPr lang="en-US" altLang="en-US" sz="2400" dirty="0" err="1"/>
              <a:t>exp</a:t>
            </a:r>
            <a:r>
              <a:rPr lang="en-US" altLang="en-US" sz="2400" dirty="0"/>
              <a:t>(</a:t>
            </a:r>
            <a:r>
              <a:rPr lang="en-US" altLang="en-US" sz="2400" dirty="0" err="1"/>
              <a:t>mle.fit$par</a:t>
            </a:r>
            <a:r>
              <a:rPr lang="en-US" altLang="en-US" sz="2400" dirty="0"/>
              <a:t>[4]) </a:t>
            </a:r>
          </a:p>
          <a:p>
            <a:r>
              <a:rPr lang="en-US" altLang="en-US" sz="2400" dirty="0"/>
              <a:t>&gt; print(sigma)</a:t>
            </a:r>
          </a:p>
          <a:p>
            <a:r>
              <a:rPr lang="en-US" altLang="en-US" sz="2400" dirty="0"/>
              <a:t>[1] 0.03180564</a:t>
            </a:r>
          </a:p>
        </p:txBody>
      </p:sp>
      <p:sp>
        <p:nvSpPr>
          <p:cNvPr id="955396" name="AutoShape 4"/>
          <p:cNvSpPr>
            <a:spLocks/>
          </p:cNvSpPr>
          <p:nvPr/>
        </p:nvSpPr>
        <p:spPr bwMode="auto">
          <a:xfrm>
            <a:off x="4953000" y="5257800"/>
            <a:ext cx="2590800" cy="762000"/>
          </a:xfrm>
          <a:prstGeom prst="borderCallout1">
            <a:avLst>
              <a:gd name="adj1" fmla="val 25000"/>
              <a:gd name="adj2" fmla="val -1755"/>
              <a:gd name="adj3" fmla="val -2500"/>
              <a:gd name="adj4" fmla="val -9323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estimates are really similar to lognormal</a:t>
            </a:r>
          </a:p>
          <a:p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160469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35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Binomial distribution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sp>
        <p:nvSpPr>
          <p:cNvPr id="1002499" name="Text Box 3"/>
          <p:cNvSpPr txBox="1">
            <a:spLocks noChangeArrowheads="1"/>
          </p:cNvSpPr>
          <p:nvPr/>
        </p:nvSpPr>
        <p:spPr bwMode="auto">
          <a:xfrm>
            <a:off x="387350" y="990600"/>
            <a:ext cx="8216900" cy="5181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Is a distribution used for counts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where you are interested in the number of times an “event” occurs in n trials or observations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i.e. number of mature fish in a sample of size 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number of fish caught from n that contact the fishing gear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number of tagged fish caught from n releases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006215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7350" y="0"/>
            <a:ext cx="8216900" cy="6492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Binomial distribution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sp>
        <p:nvSpPr>
          <p:cNvPr id="959491" name="Text Box 3"/>
          <p:cNvSpPr txBox="1">
            <a:spLocks noChangeArrowheads="1"/>
          </p:cNvSpPr>
          <p:nvPr/>
        </p:nvSpPr>
        <p:spPr bwMode="auto">
          <a:xfrm>
            <a:off x="-1" y="649288"/>
            <a:ext cx="8963025" cy="598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If the probability of the event happening, referred to as a “success”, is </a:t>
            </a:r>
            <a:r>
              <a:rPr lang="en-GB" altLang="en-US" sz="2800" i="1" dirty="0">
                <a:solidFill>
                  <a:srgbClr val="FF0000"/>
                </a:solidFill>
              </a:rPr>
              <a:t>p</a:t>
            </a:r>
            <a:r>
              <a:rPr lang="en-GB" altLang="en-US" sz="2800" dirty="0"/>
              <a:t>,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and if this probability is the same for each of the </a:t>
            </a:r>
            <a:r>
              <a:rPr lang="en-GB" altLang="en-US" sz="2800" i="1" dirty="0">
                <a:solidFill>
                  <a:srgbClr val="FF0000"/>
                </a:solidFill>
              </a:rPr>
              <a:t>n</a:t>
            </a:r>
            <a:r>
              <a:rPr lang="en-GB" altLang="en-US" sz="2800" dirty="0"/>
              <a:t> trials or observation events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and if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  <a:r>
              <a:rPr lang="en-GB" altLang="en-US" sz="2800" dirty="0"/>
              <a:t> is the number of successes in </a:t>
            </a:r>
            <a:r>
              <a:rPr lang="en-GB" altLang="en-US" sz="2800" i="1" dirty="0">
                <a:solidFill>
                  <a:srgbClr val="FF0000"/>
                </a:solidFill>
              </a:rPr>
              <a:t>n</a:t>
            </a:r>
            <a:r>
              <a:rPr lang="en-GB" altLang="en-US" sz="2800" dirty="0"/>
              <a:t> trials, then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where </a:t>
            </a:r>
            <a:r>
              <a:rPr lang="en-GB" altLang="en-US" sz="2800" i="1" dirty="0">
                <a:solidFill>
                  <a:srgbClr val="FF0000"/>
                </a:solidFill>
              </a:rPr>
              <a:t>x! = x*(x-1)*(x-2)*…*2*1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i="1" dirty="0">
                <a:solidFill>
                  <a:srgbClr val="FF0000"/>
                </a:solidFill>
              </a:rPr>
              <a:t>E(Y)=np, </a:t>
            </a:r>
            <a:r>
              <a:rPr lang="en-GB" altLang="en-US" sz="2800" i="1" dirty="0" err="1">
                <a:solidFill>
                  <a:srgbClr val="FF0000"/>
                </a:solidFill>
              </a:rPr>
              <a:t>Var</a:t>
            </a:r>
            <a:r>
              <a:rPr lang="en-GB" altLang="en-US" sz="2800" i="1" dirty="0">
                <a:solidFill>
                  <a:srgbClr val="FF0000"/>
                </a:solidFill>
              </a:rPr>
              <a:t>(Y) = np(1-p)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</p:txBody>
      </p:sp>
      <p:graphicFrame>
        <p:nvGraphicFramePr>
          <p:cNvPr id="9594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295867"/>
              </p:ext>
            </p:extLst>
          </p:nvPr>
        </p:nvGraphicFramePr>
        <p:xfrm>
          <a:off x="509588" y="3886200"/>
          <a:ext cx="495300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44440" imgH="457200" progId="Equation.3">
                  <p:embed/>
                </p:oleObj>
              </mc:Choice>
              <mc:Fallback>
                <p:oleObj name="Equation" r:id="rId3" imgW="2044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3886200"/>
                        <a:ext cx="4953000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94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550035"/>
              </p:ext>
            </p:extLst>
          </p:nvPr>
        </p:nvGraphicFramePr>
        <p:xfrm>
          <a:off x="5966619" y="3886200"/>
          <a:ext cx="249237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28520" imgH="457200" progId="Equation.3">
                  <p:embed/>
                </p:oleObj>
              </mc:Choice>
              <mc:Fallback>
                <p:oleObj name="Equation" r:id="rId5" imgW="10285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6619" y="3886200"/>
                        <a:ext cx="2492375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544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3600">
                <a:solidFill>
                  <a:schemeClr val="tx1"/>
                </a:solidFill>
              </a:rPr>
              <a:t>Binomial distribution – Maturity example</a:t>
            </a:r>
            <a:endParaRPr lang="en-US" altLang="en-US" sz="3900" i="1" baseline="30000">
              <a:solidFill>
                <a:srgbClr val="FF0000"/>
              </a:solidFill>
            </a:endParaRPr>
          </a:p>
        </p:txBody>
      </p:sp>
      <p:sp>
        <p:nvSpPr>
          <p:cNvPr id="963587" name="Rectangle 3"/>
          <p:cNvSpPr>
            <a:spLocks noChangeArrowheads="1"/>
          </p:cNvSpPr>
          <p:nvPr/>
        </p:nvSpPr>
        <p:spPr bwMode="auto">
          <a:xfrm>
            <a:off x="1219200" y="1047750"/>
            <a:ext cx="6858000" cy="52629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400" dirty="0"/>
              <a:t>&gt; </a:t>
            </a:r>
            <a:r>
              <a:rPr lang="en-US" altLang="en-US" sz="2400" dirty="0" err="1"/>
              <a:t>matdata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read.table</a:t>
            </a:r>
            <a:r>
              <a:rPr lang="en-US" altLang="en-US" sz="2400" dirty="0"/>
              <a:t>(</a:t>
            </a:r>
            <a:r>
              <a:rPr lang="en-US" altLang="en-US" sz="2400" dirty="0" err="1"/>
              <a:t>fname,header</a:t>
            </a:r>
            <a:r>
              <a:rPr lang="en-US" altLang="en-US" sz="2400" dirty="0"/>
              <a:t>=TRUE)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matdata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   sex year age    prop  n cohort  y</a:t>
            </a:r>
          </a:p>
          <a:p>
            <a:r>
              <a:rPr lang="en-US" altLang="en-US" sz="2400" dirty="0"/>
              <a:t>1    5 1995   2 0.00000  2   1993  0</a:t>
            </a:r>
          </a:p>
          <a:p>
            <a:r>
              <a:rPr lang="en-US" altLang="en-US" sz="2400" dirty="0"/>
              <a:t>2    5 1996   3 0.00000 73   1993  0</a:t>
            </a:r>
          </a:p>
          <a:p>
            <a:r>
              <a:rPr lang="en-US" altLang="en-US" sz="2400" dirty="0"/>
              <a:t>3    5 1997   4 0.23471 14   1993  3</a:t>
            </a:r>
          </a:p>
          <a:p>
            <a:r>
              <a:rPr lang="en-US" altLang="en-US" sz="2400" dirty="0"/>
              <a:t>4    5 1998   5 0.36244 18   1993  7</a:t>
            </a:r>
          </a:p>
          <a:p>
            <a:r>
              <a:rPr lang="en-US" altLang="en-US" sz="2400" dirty="0"/>
              <a:t>5    5 1999   6 0.78855 43   1993 34</a:t>
            </a:r>
          </a:p>
          <a:p>
            <a:r>
              <a:rPr lang="en-US" altLang="en-US" sz="2400" dirty="0"/>
              <a:t>6    5 2000   7 0.94920 33   1993 31</a:t>
            </a:r>
          </a:p>
          <a:p>
            <a:r>
              <a:rPr lang="en-US" altLang="en-US" sz="2400" dirty="0"/>
              <a:t>7    5 2001   8 1.00000 21   1993 21</a:t>
            </a:r>
          </a:p>
          <a:p>
            <a:r>
              <a:rPr lang="en-US" altLang="en-US" sz="2400" dirty="0"/>
              <a:t>8    5 2002   9 1.00000 15   1993 15</a:t>
            </a:r>
          </a:p>
          <a:p>
            <a:r>
              <a:rPr lang="en-US" altLang="en-US" sz="2400" dirty="0"/>
              <a:t>9    5 2003  10 1.00000  4   1993  4</a:t>
            </a:r>
          </a:p>
          <a:p>
            <a:r>
              <a:rPr lang="en-US" altLang="en-US" sz="2400" dirty="0"/>
              <a:t>10   5 2004  11 1.00000  5   1993  5</a:t>
            </a:r>
          </a:p>
          <a:p>
            <a:r>
              <a:rPr lang="en-US" altLang="en-US" sz="2400" dirty="0"/>
              <a:t>11   5 2005  12 1.00000  3   1993  3</a:t>
            </a:r>
          </a:p>
        </p:txBody>
      </p:sp>
    </p:spTree>
    <p:extLst>
      <p:ext uri="{BB962C8B-B14F-4D97-AF65-F5344CB8AC3E}">
        <p14:creationId xmlns:p14="http://schemas.microsoft.com/office/powerpoint/2010/main" val="42276710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Binomial logistic regression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71779" name="Text Box 3"/>
          <p:cNvSpPr txBox="1">
            <a:spLocks noChangeArrowheads="1"/>
          </p:cNvSpPr>
          <p:nvPr/>
        </p:nvSpPr>
        <p:spPr bwMode="auto">
          <a:xfrm>
            <a:off x="381000" y="1066800"/>
            <a:ext cx="8458200" cy="4800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Maturity should increase with age for a cohort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 err="1"/>
              <a:t>ie</a:t>
            </a:r>
            <a:r>
              <a:rPr lang="en-GB" altLang="en-US" sz="2800" dirty="0"/>
              <a:t> once fish become mature they cannot become immature again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Common to model the proportion mature at age using a logistic function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GB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i="1" dirty="0">
                <a:solidFill>
                  <a:srgbClr val="FF0000"/>
                </a:solidFill>
              </a:rPr>
              <a:t>p(age)</a:t>
            </a:r>
            <a:r>
              <a:rPr lang="en-GB" altLang="en-US" sz="2800" dirty="0"/>
              <a:t> increases smoothly as a function of age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</p:txBody>
      </p:sp>
      <p:graphicFrame>
        <p:nvGraphicFramePr>
          <p:cNvPr id="971780" name="Object 4"/>
          <p:cNvGraphicFramePr>
            <a:graphicFrameLocks noChangeAspect="1"/>
          </p:cNvGraphicFramePr>
          <p:nvPr/>
        </p:nvGraphicFramePr>
        <p:xfrm>
          <a:off x="4343400" y="3962400"/>
          <a:ext cx="4275138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65080" imgH="431640" progId="Equation.3">
                  <p:embed/>
                </p:oleObj>
              </mc:Choice>
              <mc:Fallback>
                <p:oleObj name="Equation" r:id="rId3" imgW="1765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962400"/>
                        <a:ext cx="4275138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26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540" name="Picture 4" descr="ma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"/>
            <a:ext cx="6400800" cy="638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Proportion mature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286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Binomial logistic regression - maturity</a:t>
            </a:r>
          </a:p>
        </p:txBody>
      </p:sp>
      <p:sp>
        <p:nvSpPr>
          <p:cNvPr id="965635" name="Rectangle 3"/>
          <p:cNvSpPr>
            <a:spLocks noChangeArrowheads="1"/>
          </p:cNvSpPr>
          <p:nvPr/>
        </p:nvSpPr>
        <p:spPr bwMode="auto">
          <a:xfrm>
            <a:off x="304800" y="1185863"/>
            <a:ext cx="4343400" cy="50167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000" dirty="0" err="1"/>
              <a:t>pmat</a:t>
            </a:r>
            <a:r>
              <a:rPr lang="en-US" altLang="en-US" sz="2000" dirty="0"/>
              <a:t> &lt;- function(</a:t>
            </a:r>
            <a:r>
              <a:rPr lang="en-US" altLang="en-US" sz="2000" dirty="0" err="1"/>
              <a:t>parm,age</a:t>
            </a:r>
            <a:r>
              <a:rPr lang="en-US" altLang="en-US" sz="2000" dirty="0"/>
              <a:t>){</a:t>
            </a:r>
          </a:p>
          <a:p>
            <a:r>
              <a:rPr lang="en-US" altLang="en-US" sz="2000" dirty="0"/>
              <a:t>  </a:t>
            </a:r>
            <a:r>
              <a:rPr lang="en-US" altLang="en-US" sz="2000" dirty="0" err="1"/>
              <a:t>logitp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parm</a:t>
            </a:r>
            <a:r>
              <a:rPr lang="en-US" altLang="en-US" sz="2000" dirty="0"/>
              <a:t>[1] + </a:t>
            </a:r>
            <a:r>
              <a:rPr lang="en-US" altLang="en-US" sz="2000" dirty="0" err="1"/>
              <a:t>parm</a:t>
            </a:r>
            <a:r>
              <a:rPr lang="en-US" altLang="en-US" sz="2000" dirty="0"/>
              <a:t>[2]*age</a:t>
            </a:r>
          </a:p>
          <a:p>
            <a:r>
              <a:rPr lang="en-US" altLang="en-US" sz="2000" dirty="0"/>
              <a:t>  </a:t>
            </a:r>
            <a:r>
              <a:rPr lang="en-US" altLang="en-US" sz="2000" dirty="0" err="1"/>
              <a:t>prob.mat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exp</a:t>
            </a:r>
            <a:r>
              <a:rPr lang="en-US" altLang="en-US" sz="2000" dirty="0"/>
              <a:t>(</a:t>
            </a:r>
            <a:r>
              <a:rPr lang="en-US" altLang="en-US" sz="2000" dirty="0" err="1"/>
              <a:t>logitp</a:t>
            </a:r>
            <a:r>
              <a:rPr lang="en-US" altLang="en-US" sz="2000" dirty="0"/>
              <a:t>)/(1+exp(</a:t>
            </a:r>
            <a:r>
              <a:rPr lang="en-US" altLang="en-US" sz="2000" dirty="0" err="1"/>
              <a:t>logitp</a:t>
            </a:r>
            <a:r>
              <a:rPr lang="en-US" altLang="en-US" sz="2000" dirty="0"/>
              <a:t>))</a:t>
            </a:r>
          </a:p>
          <a:p>
            <a:r>
              <a:rPr lang="en-US" altLang="en-US" sz="2000" dirty="0"/>
              <a:t>  return(</a:t>
            </a:r>
            <a:r>
              <a:rPr lang="en-US" altLang="en-US" sz="2000" dirty="0" err="1"/>
              <a:t>prob.mat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}</a:t>
            </a:r>
          </a:p>
          <a:p>
            <a:endParaRPr lang="en-US" altLang="en-US" sz="2000" dirty="0"/>
          </a:p>
          <a:p>
            <a:r>
              <a:rPr lang="en-US" altLang="en-US" sz="2000" dirty="0" err="1"/>
              <a:t>binomial.nll</a:t>
            </a:r>
            <a:r>
              <a:rPr lang="en-US" altLang="en-US" sz="2000" dirty="0"/>
              <a:t> &lt;- function(</a:t>
            </a:r>
            <a:r>
              <a:rPr lang="en-US" altLang="en-US" sz="2000" dirty="0" err="1"/>
              <a:t>parm</a:t>
            </a:r>
            <a:r>
              <a:rPr lang="en-US" altLang="en-US" sz="2000" dirty="0"/>
              <a:t>){</a:t>
            </a:r>
          </a:p>
          <a:p>
            <a:r>
              <a:rPr lang="en-US" altLang="en-US" sz="2000" dirty="0"/>
              <a:t>  </a:t>
            </a:r>
            <a:r>
              <a:rPr lang="en-US" altLang="en-US" sz="2000" dirty="0" err="1"/>
              <a:t>prob.mat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pmat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parm,age</a:t>
            </a:r>
            <a:r>
              <a:rPr lang="en-US" altLang="en-US" sz="2000" dirty="0"/>
              <a:t>);</a:t>
            </a:r>
          </a:p>
          <a:p>
            <a:r>
              <a:rPr lang="en-US" altLang="en-US" sz="2000" dirty="0"/>
              <a:t>  </a:t>
            </a:r>
            <a:r>
              <a:rPr lang="en-US" altLang="en-US" sz="2000" dirty="0" err="1"/>
              <a:t>prob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dbinom</a:t>
            </a:r>
            <a:r>
              <a:rPr lang="en-US" altLang="en-US" sz="2000" dirty="0"/>
              <a:t>(</a:t>
            </a:r>
            <a:r>
              <a:rPr lang="en-US" altLang="en-US" sz="2000" dirty="0" err="1"/>
              <a:t>y,n,prob.mat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  </a:t>
            </a:r>
            <a:r>
              <a:rPr lang="en-US" altLang="en-US" sz="2000" dirty="0" err="1"/>
              <a:t>nll</a:t>
            </a:r>
            <a:r>
              <a:rPr lang="en-US" altLang="en-US" sz="2000" dirty="0"/>
              <a:t> = -sum(log(</a:t>
            </a:r>
            <a:r>
              <a:rPr lang="en-US" altLang="en-US" sz="2000" dirty="0" err="1"/>
              <a:t>prob</a:t>
            </a:r>
            <a:r>
              <a:rPr lang="en-US" altLang="en-US" sz="2000" dirty="0"/>
              <a:t>))</a:t>
            </a:r>
          </a:p>
          <a:p>
            <a:r>
              <a:rPr lang="en-US" altLang="en-US" sz="2000" dirty="0"/>
              <a:t>  return(</a:t>
            </a:r>
            <a:r>
              <a:rPr lang="en-US" altLang="en-US" sz="2000" dirty="0" err="1"/>
              <a:t>nll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}</a:t>
            </a:r>
          </a:p>
          <a:p>
            <a:endParaRPr lang="en-US" altLang="en-US" sz="2000" dirty="0"/>
          </a:p>
          <a:p>
            <a:r>
              <a:rPr lang="en-US" altLang="en-US" sz="2000" dirty="0"/>
              <a:t>y = </a:t>
            </a:r>
            <a:r>
              <a:rPr lang="en-US" altLang="en-US" sz="2000" dirty="0" err="1"/>
              <a:t>matdata$y</a:t>
            </a:r>
            <a:endParaRPr lang="en-US" altLang="en-US" sz="2000" dirty="0"/>
          </a:p>
          <a:p>
            <a:r>
              <a:rPr lang="en-US" altLang="en-US" sz="2000" dirty="0"/>
              <a:t>n = </a:t>
            </a:r>
            <a:r>
              <a:rPr lang="en-US" altLang="en-US" sz="2000" dirty="0" err="1"/>
              <a:t>matdata$n</a:t>
            </a:r>
            <a:endParaRPr lang="en-US" altLang="en-US" sz="2000" dirty="0"/>
          </a:p>
          <a:p>
            <a:r>
              <a:rPr lang="en-US" altLang="en-US" sz="2000" dirty="0"/>
              <a:t>age = </a:t>
            </a:r>
            <a:r>
              <a:rPr lang="en-US" altLang="en-US" sz="2000" dirty="0" err="1"/>
              <a:t>matdata$age</a:t>
            </a:r>
            <a:endParaRPr lang="en-US" altLang="en-US" sz="2000" dirty="0"/>
          </a:p>
        </p:txBody>
      </p:sp>
      <p:sp>
        <p:nvSpPr>
          <p:cNvPr id="965636" name="Rectangle 4"/>
          <p:cNvSpPr>
            <a:spLocks noChangeArrowheads="1"/>
          </p:cNvSpPr>
          <p:nvPr/>
        </p:nvSpPr>
        <p:spPr bwMode="auto">
          <a:xfrm>
            <a:off x="4572000" y="3810000"/>
            <a:ext cx="4343400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/>
              <a:t>&gt; </a:t>
            </a:r>
            <a:r>
              <a:rPr lang="en-US" altLang="en-US" sz="2000" dirty="0" err="1"/>
              <a:t>parm.start</a:t>
            </a:r>
            <a:r>
              <a:rPr lang="en-US" altLang="en-US" sz="2000" dirty="0"/>
              <a:t> = c(-4,1)</a:t>
            </a:r>
          </a:p>
          <a:p>
            <a:r>
              <a:rPr lang="en-US" altLang="en-US" sz="2000" dirty="0"/>
              <a:t>&gt; </a:t>
            </a:r>
            <a:r>
              <a:rPr lang="en-US" altLang="en-US" sz="2000" dirty="0" err="1"/>
              <a:t>mle.fit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optim</a:t>
            </a:r>
            <a:r>
              <a:rPr lang="en-US" altLang="en-US" sz="2000" dirty="0"/>
              <a:t>(</a:t>
            </a:r>
            <a:r>
              <a:rPr lang="en-US" altLang="en-US" sz="2000" dirty="0" err="1"/>
              <a:t>parm.start,binomial.nll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&gt; print(</a:t>
            </a:r>
            <a:r>
              <a:rPr lang="en-US" altLang="en-US" sz="2000" dirty="0" err="1"/>
              <a:t>mle.fit$par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[1] -9.474728  1.801821</a:t>
            </a:r>
          </a:p>
          <a:p>
            <a:r>
              <a:rPr lang="en-US" altLang="en-US" sz="2000" dirty="0"/>
              <a:t>&gt; print(</a:t>
            </a:r>
            <a:r>
              <a:rPr lang="en-US" altLang="en-US" sz="2000" dirty="0" err="1"/>
              <a:t>mle.fit$converge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[1] 0</a:t>
            </a:r>
          </a:p>
        </p:txBody>
      </p:sp>
      <p:sp>
        <p:nvSpPr>
          <p:cNvPr id="965637" name="AutoShape 5"/>
          <p:cNvSpPr>
            <a:spLocks/>
          </p:cNvSpPr>
          <p:nvPr/>
        </p:nvSpPr>
        <p:spPr bwMode="auto">
          <a:xfrm>
            <a:off x="4572000" y="1066800"/>
            <a:ext cx="2209800" cy="381000"/>
          </a:xfrm>
          <a:prstGeom prst="borderCallout1">
            <a:avLst>
              <a:gd name="adj1" fmla="val 30000"/>
              <a:gd name="adj2" fmla="val -3449"/>
              <a:gd name="adj3" fmla="val 75417"/>
              <a:gd name="adj4" fmla="val -50361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logistic R function</a:t>
            </a:r>
          </a:p>
          <a:p>
            <a:endParaRPr lang="el-GR" altLang="en-US"/>
          </a:p>
        </p:txBody>
      </p:sp>
      <p:sp>
        <p:nvSpPr>
          <p:cNvPr id="965638" name="AutoShape 6"/>
          <p:cNvSpPr>
            <a:spLocks/>
          </p:cNvSpPr>
          <p:nvPr/>
        </p:nvSpPr>
        <p:spPr bwMode="auto">
          <a:xfrm>
            <a:off x="4953000" y="2057400"/>
            <a:ext cx="2667000" cy="381000"/>
          </a:xfrm>
          <a:prstGeom prst="borderCallout1">
            <a:avLst>
              <a:gd name="adj1" fmla="val 30000"/>
              <a:gd name="adj2" fmla="val -2856"/>
              <a:gd name="adj3" fmla="val 335000"/>
              <a:gd name="adj4" fmla="val -88510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Binomial nll R function</a:t>
            </a:r>
          </a:p>
          <a:p>
            <a:endParaRPr lang="el-GR" altLang="en-US"/>
          </a:p>
        </p:txBody>
      </p:sp>
      <p:sp>
        <p:nvSpPr>
          <p:cNvPr id="965639" name="AutoShape 7"/>
          <p:cNvSpPr>
            <a:spLocks/>
          </p:cNvSpPr>
          <p:nvPr/>
        </p:nvSpPr>
        <p:spPr bwMode="auto">
          <a:xfrm>
            <a:off x="2667000" y="4724400"/>
            <a:ext cx="1524000" cy="591116"/>
          </a:xfrm>
          <a:prstGeom prst="borderCallout1">
            <a:avLst>
              <a:gd name="adj1" fmla="val 30000"/>
              <a:gd name="adj2" fmla="val -2630"/>
              <a:gd name="adj3" fmla="val 173662"/>
              <a:gd name="adj4" fmla="val -47314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required for Binomial nll</a:t>
            </a:r>
          </a:p>
          <a:p>
            <a:endParaRPr lang="el-GR" altLang="en-US"/>
          </a:p>
        </p:txBody>
      </p:sp>
      <p:sp>
        <p:nvSpPr>
          <p:cNvPr id="965640" name="AutoShape 8"/>
          <p:cNvSpPr>
            <a:spLocks/>
          </p:cNvSpPr>
          <p:nvPr/>
        </p:nvSpPr>
        <p:spPr bwMode="auto">
          <a:xfrm>
            <a:off x="6172200" y="2895600"/>
            <a:ext cx="2743200" cy="914400"/>
          </a:xfrm>
          <a:prstGeom prst="borderCallout1">
            <a:avLst>
              <a:gd name="adj1" fmla="val 12500"/>
              <a:gd name="adj2" fmla="val -2778"/>
              <a:gd name="adj3" fmla="val 103648"/>
              <a:gd name="adj4" fmla="val -3402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R code to estimate the parameters for the logistic maturity  model</a:t>
            </a:r>
          </a:p>
          <a:p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507761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684" name="Picture 4" descr="ma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82550"/>
            <a:ext cx="6407150" cy="63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Plot the regression results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67685" name="Rectangle 5"/>
          <p:cNvSpPr>
            <a:spLocks noChangeArrowheads="1"/>
          </p:cNvSpPr>
          <p:nvPr/>
        </p:nvSpPr>
        <p:spPr bwMode="auto">
          <a:xfrm>
            <a:off x="-76200" y="1073150"/>
            <a:ext cx="3200400" cy="1323439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 err="1"/>
              <a:t>pred.prob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pmat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mle.fit$par,age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lines(</a:t>
            </a:r>
            <a:r>
              <a:rPr lang="en-US" altLang="en-US" sz="2000" dirty="0" err="1"/>
              <a:t>matdata$age,pred.prob,type</a:t>
            </a:r>
            <a:r>
              <a:rPr lang="en-US" altLang="en-US" sz="2000" dirty="0"/>
              <a:t>='l',</a:t>
            </a:r>
            <a:r>
              <a:rPr lang="en-US" altLang="en-US" sz="2000" dirty="0" err="1"/>
              <a:t>lwd</a:t>
            </a:r>
            <a:r>
              <a:rPr lang="en-US" altLang="en-US" sz="2000" dirty="0"/>
              <a:t>=2,col='red')</a:t>
            </a:r>
          </a:p>
        </p:txBody>
      </p:sp>
    </p:spTree>
    <p:extLst>
      <p:ext uri="{BB962C8B-B14F-4D97-AF65-F5344CB8AC3E}">
        <p14:creationId xmlns:p14="http://schemas.microsoft.com/office/powerpoint/2010/main" val="28486452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733" name="Picture 5" descr="ma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231775"/>
            <a:ext cx="6407150" cy="63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Better plot of regression results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69732" name="Rectangle 4"/>
          <p:cNvSpPr>
            <a:spLocks noChangeArrowheads="1"/>
          </p:cNvSpPr>
          <p:nvPr/>
        </p:nvSpPr>
        <p:spPr bwMode="auto">
          <a:xfrm>
            <a:off x="152400" y="914400"/>
            <a:ext cx="5334000" cy="18034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/>
              <a:t>age.pred = seq(min(matdata$age),max(matdata$age),length=200)</a:t>
            </a:r>
          </a:p>
          <a:p>
            <a:r>
              <a:rPr lang="en-US" altLang="en-US" sz="1600"/>
              <a:t>pred.prob1 = pmat(mle.fit$par,age.pred)</a:t>
            </a:r>
          </a:p>
          <a:p>
            <a:r>
              <a:rPr lang="en-US" altLang="en-US" sz="1600"/>
              <a:t>lines(age.pred,pred.prob1,type='l',lwd=2,col='blue')</a:t>
            </a:r>
          </a:p>
          <a:p>
            <a:endParaRPr lang="en-US" altLang="en-US" sz="1600"/>
          </a:p>
          <a:p>
            <a:r>
              <a:rPr lang="en-US" altLang="en-US" sz="1600"/>
              <a:t>legend('bottomright',lty=1,lwd=2,col=c('black','red','blue'),</a:t>
            </a:r>
          </a:p>
          <a:p>
            <a:r>
              <a:rPr lang="en-US" altLang="en-US" sz="1600"/>
              <a:t>c("observed","predicted","smooth predicted"))</a:t>
            </a:r>
          </a:p>
        </p:txBody>
      </p:sp>
    </p:spTree>
    <p:extLst>
      <p:ext uri="{BB962C8B-B14F-4D97-AF65-F5344CB8AC3E}">
        <p14:creationId xmlns:p14="http://schemas.microsoft.com/office/powerpoint/2010/main" val="6105531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762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Binomial logistic regression</a:t>
            </a:r>
          </a:p>
        </p:txBody>
      </p:sp>
      <p:sp>
        <p:nvSpPr>
          <p:cNvPr id="97382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305800" cy="548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This model falls in the class of generalized linear models (GLIMs)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 linear regression with covariates (e.g. age, </a:t>
            </a:r>
            <a:r>
              <a:rPr lang="en-GB" altLang="en-US" sz="2800" dirty="0" err="1"/>
              <a:t>etc</a:t>
            </a:r>
            <a:r>
              <a:rPr lang="en-GB" altLang="en-US" sz="2800" dirty="0"/>
              <a:t>) that is related to responses via a link function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Can handle many types of distributions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including the Binomial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R has the GLM package for this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Gives statistics (confidence intervals, </a:t>
            </a:r>
            <a:r>
              <a:rPr lang="en-GB" altLang="en-US" sz="2800" dirty="0" err="1"/>
              <a:t>etc</a:t>
            </a:r>
            <a:r>
              <a:rPr lang="en-GB" altLang="en-US" sz="2800" dirty="0"/>
              <a:t>)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3243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21771"/>
            <a:ext cx="8216900" cy="8318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Fitting models with data: 3 requirements</a:t>
            </a:r>
          </a:p>
        </p:txBody>
      </p:sp>
      <p:sp>
        <p:nvSpPr>
          <p:cNvPr id="7813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10600" cy="3581400"/>
          </a:xfrm>
          <a:solidFill>
            <a:srgbClr val="FFFED2"/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What is a biologically sensible model can be subjective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However, there is a general principal that simple is usually better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Principle of parsimony:</a:t>
            </a:r>
          </a:p>
        </p:txBody>
      </p:sp>
    </p:spTree>
    <p:extLst>
      <p:ext uri="{BB962C8B-B14F-4D97-AF65-F5344CB8AC3E}">
        <p14:creationId xmlns:p14="http://schemas.microsoft.com/office/powerpoint/2010/main" val="170614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Binomial logistic regression</a:t>
            </a:r>
          </a:p>
        </p:txBody>
      </p:sp>
      <p:graphicFrame>
        <p:nvGraphicFramePr>
          <p:cNvPr id="1006596" name="Object 4"/>
          <p:cNvGraphicFramePr>
            <a:graphicFrameLocks noChangeAspect="1"/>
          </p:cNvGraphicFramePr>
          <p:nvPr/>
        </p:nvGraphicFramePr>
        <p:xfrm>
          <a:off x="914400" y="1447800"/>
          <a:ext cx="4767263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68480" imgH="914400" progId="Equation.3">
                  <p:embed/>
                </p:oleObj>
              </mc:Choice>
              <mc:Fallback>
                <p:oleObj name="Equation" r:id="rId3" imgW="19684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4767263" cy="221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6598" name="AutoShape 6"/>
          <p:cNvSpPr>
            <a:spLocks/>
          </p:cNvSpPr>
          <p:nvPr/>
        </p:nvSpPr>
        <p:spPr bwMode="auto">
          <a:xfrm>
            <a:off x="6477000" y="2286000"/>
            <a:ext cx="1676400" cy="381000"/>
          </a:xfrm>
          <a:prstGeom prst="borderCallout1">
            <a:avLst>
              <a:gd name="adj1" fmla="val 30000"/>
              <a:gd name="adj2" fmla="val -4546"/>
              <a:gd name="adj3" fmla="val 186667"/>
              <a:gd name="adj4" fmla="val -4696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linear part</a:t>
            </a:r>
            <a:endParaRPr lang="el-GR" altLang="en-US"/>
          </a:p>
        </p:txBody>
      </p:sp>
      <p:sp>
        <p:nvSpPr>
          <p:cNvPr id="1006599" name="AutoShape 7"/>
          <p:cNvSpPr>
            <a:spLocks/>
          </p:cNvSpPr>
          <p:nvPr/>
        </p:nvSpPr>
        <p:spPr bwMode="auto">
          <a:xfrm>
            <a:off x="5562600" y="4038600"/>
            <a:ext cx="2286000" cy="1066800"/>
          </a:xfrm>
          <a:prstGeom prst="borderCallout1">
            <a:avLst>
              <a:gd name="adj1" fmla="val 10713"/>
              <a:gd name="adj2" fmla="val -3333"/>
              <a:gd name="adj3" fmla="val -46278"/>
              <a:gd name="adj4" fmla="val -75556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logit “link” function that links </a:t>
            </a:r>
            <a:r>
              <a:rPr lang="en-US" altLang="en-US" i="1">
                <a:solidFill>
                  <a:srgbClr val="FF0000"/>
                </a:solidFill>
              </a:rPr>
              <a:t>p</a:t>
            </a:r>
            <a:r>
              <a:rPr lang="en-US" altLang="en-US"/>
              <a:t> to </a:t>
            </a:r>
            <a:r>
              <a:rPr lang="en-US" altLang="en-US" i="1">
                <a:solidFill>
                  <a:srgbClr val="FF0000"/>
                </a:solidFill>
              </a:rPr>
              <a:t>age</a:t>
            </a:r>
            <a:endParaRPr lang="el-GR" alt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Binomial logistic regression - maturity</a:t>
            </a:r>
          </a:p>
        </p:txBody>
      </p:sp>
      <p:sp>
        <p:nvSpPr>
          <p:cNvPr id="975875" name="Rectangle 3"/>
          <p:cNvSpPr>
            <a:spLocks noChangeArrowheads="1"/>
          </p:cNvSpPr>
          <p:nvPr/>
        </p:nvSpPr>
        <p:spPr bwMode="auto">
          <a:xfrm>
            <a:off x="914400" y="1185863"/>
            <a:ext cx="5410200" cy="3384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000" dirty="0" err="1"/>
              <a:t>Binfit</a:t>
            </a:r>
            <a:r>
              <a:rPr lang="en-US" altLang="en-US" sz="2000" dirty="0"/>
              <a:t> &lt;- </a:t>
            </a:r>
            <a:r>
              <a:rPr lang="en-US" altLang="en-US" sz="2000" dirty="0" err="1"/>
              <a:t>glm</a:t>
            </a:r>
            <a:r>
              <a:rPr lang="en-US" altLang="en-US" sz="2000" dirty="0"/>
              <a:t>(</a:t>
            </a:r>
            <a:r>
              <a:rPr lang="en-US" altLang="en-US" sz="2000" dirty="0" err="1"/>
              <a:t>cbind</a:t>
            </a:r>
            <a:r>
              <a:rPr lang="en-US" altLang="en-US" sz="2000" dirty="0"/>
              <a:t>(</a:t>
            </a:r>
            <a:r>
              <a:rPr lang="en-US" altLang="en-US" sz="2000" dirty="0" err="1"/>
              <a:t>y,n</a:t>
            </a:r>
            <a:r>
              <a:rPr lang="en-US" altLang="en-US" sz="2000" dirty="0"/>
              <a:t>-y) ~ </a:t>
            </a:r>
            <a:r>
              <a:rPr lang="en-US" altLang="en-US" sz="2000" dirty="0" err="1"/>
              <a:t>age,family</a:t>
            </a:r>
            <a:r>
              <a:rPr lang="en-US" altLang="en-US" sz="2000" dirty="0"/>
              <a:t>=binomial(link = "logit"),data=</a:t>
            </a:r>
            <a:r>
              <a:rPr lang="en-US" altLang="en-US" sz="2000" dirty="0" err="1"/>
              <a:t>matdata</a:t>
            </a:r>
            <a:r>
              <a:rPr lang="en-US" altLang="en-US" sz="2000" dirty="0"/>
              <a:t>)</a:t>
            </a:r>
          </a:p>
          <a:p>
            <a:endParaRPr lang="en-US" altLang="en-US" sz="2000" dirty="0"/>
          </a:p>
          <a:p>
            <a:r>
              <a:rPr lang="en-US" altLang="en-US" sz="2000" dirty="0"/>
              <a:t>&gt; temp = summary(</a:t>
            </a:r>
            <a:r>
              <a:rPr lang="en-US" altLang="en-US" sz="2000" dirty="0" err="1"/>
              <a:t>Binfit</a:t>
            </a:r>
            <a:r>
              <a:rPr lang="en-US" altLang="en-US" sz="20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&gt; print(</a:t>
            </a:r>
            <a:r>
              <a:rPr lang="en-US" altLang="en-US" sz="2000" dirty="0" err="1"/>
              <a:t>temp$coefficients</a:t>
            </a:r>
            <a:r>
              <a:rPr lang="en-US" altLang="en-US" sz="20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/>
          </a:p>
          <a:p>
            <a:r>
              <a:rPr lang="pt-BR" altLang="en-US" sz="2000" dirty="0"/>
              <a:t>                Estimate    Std. Error   z value  Pr(&gt;|z|)</a:t>
            </a:r>
          </a:p>
          <a:p>
            <a:r>
              <a:rPr lang="pt-BR" altLang="en-US" sz="2000" dirty="0"/>
              <a:t>(Intercept)   -9.475       1.3359    -7.092   1.319e-12</a:t>
            </a:r>
          </a:p>
          <a:p>
            <a:r>
              <a:rPr lang="pt-BR" altLang="en-US" sz="2000" dirty="0"/>
              <a:t>age                 1.802       0.2413     7.468    8.132e-14</a:t>
            </a:r>
          </a:p>
          <a:p>
            <a:endParaRPr lang="pt-BR" altLang="en-US" dirty="0"/>
          </a:p>
          <a:p>
            <a:r>
              <a:rPr lang="en-US" altLang="en-US" dirty="0"/>
              <a:t>             </a:t>
            </a:r>
          </a:p>
        </p:txBody>
      </p:sp>
      <p:sp>
        <p:nvSpPr>
          <p:cNvPr id="975878" name="AutoShape 6"/>
          <p:cNvSpPr>
            <a:spLocks/>
          </p:cNvSpPr>
          <p:nvPr/>
        </p:nvSpPr>
        <p:spPr bwMode="auto">
          <a:xfrm>
            <a:off x="228600" y="4191000"/>
            <a:ext cx="2133600" cy="990600"/>
          </a:xfrm>
          <a:prstGeom prst="borderCallout1">
            <a:avLst>
              <a:gd name="adj1" fmla="val 11537"/>
              <a:gd name="adj2" fmla="val 103569"/>
              <a:gd name="adj3" fmla="val -27885"/>
              <a:gd name="adj4" fmla="val 144939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square root of the variance of the estimate</a:t>
            </a:r>
          </a:p>
          <a:p>
            <a:endParaRPr lang="el-GR" altLang="en-US" dirty="0"/>
          </a:p>
        </p:txBody>
      </p:sp>
      <p:sp>
        <p:nvSpPr>
          <p:cNvPr id="975879" name="AutoShape 7"/>
          <p:cNvSpPr>
            <a:spLocks/>
          </p:cNvSpPr>
          <p:nvPr/>
        </p:nvSpPr>
        <p:spPr bwMode="auto">
          <a:xfrm>
            <a:off x="609600" y="5257800"/>
            <a:ext cx="2971800" cy="914400"/>
          </a:xfrm>
          <a:prstGeom prst="borderCallout1">
            <a:avLst>
              <a:gd name="adj1" fmla="val 12500"/>
              <a:gd name="adj2" fmla="val 102565"/>
              <a:gd name="adj3" fmla="val -139584"/>
              <a:gd name="adj4" fmla="val 12606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estimate/std.error – gives an indication how different the estimate is from 0</a:t>
            </a:r>
          </a:p>
          <a:p>
            <a:endParaRPr lang="el-GR" altLang="en-US"/>
          </a:p>
        </p:txBody>
      </p:sp>
      <p:sp>
        <p:nvSpPr>
          <p:cNvPr id="975880" name="AutoShape 8"/>
          <p:cNvSpPr>
            <a:spLocks/>
          </p:cNvSpPr>
          <p:nvPr/>
        </p:nvSpPr>
        <p:spPr bwMode="auto">
          <a:xfrm>
            <a:off x="6705600" y="1600200"/>
            <a:ext cx="2209800" cy="1066800"/>
          </a:xfrm>
          <a:prstGeom prst="borderCallout1">
            <a:avLst>
              <a:gd name="adj1" fmla="val 10713"/>
              <a:gd name="adj2" fmla="val -3449"/>
              <a:gd name="adj3" fmla="val 137204"/>
              <a:gd name="adj4" fmla="val -4209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Pr(Z&gt;|z value|) + Pr(Z&lt;-|z value|)</a:t>
            </a:r>
          </a:p>
          <a:p>
            <a:r>
              <a:rPr lang="en-US" altLang="en-US"/>
              <a:t>=2Pr(Z&lt;-|z value|)</a:t>
            </a:r>
          </a:p>
          <a:p>
            <a:endParaRPr lang="el-GR" altLang="en-US"/>
          </a:p>
        </p:txBody>
      </p:sp>
      <p:sp>
        <p:nvSpPr>
          <p:cNvPr id="975881" name="AutoShape 9"/>
          <p:cNvSpPr>
            <a:spLocks/>
          </p:cNvSpPr>
          <p:nvPr/>
        </p:nvSpPr>
        <p:spPr bwMode="auto">
          <a:xfrm>
            <a:off x="6815328" y="3962400"/>
            <a:ext cx="2133600" cy="914400"/>
          </a:xfrm>
          <a:prstGeom prst="borderCallout1">
            <a:avLst>
              <a:gd name="adj1" fmla="val 12500"/>
              <a:gd name="adj2" fmla="val -3569"/>
              <a:gd name="adj3" fmla="val -34597"/>
              <a:gd name="adj4" fmla="val -3809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&gt; 2*pnorm(-7.092)</a:t>
            </a:r>
          </a:p>
          <a:p>
            <a:r>
              <a:rPr lang="en-US" altLang="en-US"/>
              <a:t>[1] 1.321875e-12</a:t>
            </a:r>
          </a:p>
          <a:p>
            <a:endParaRPr lang="el-G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19600" y="5486400"/>
            <a:ext cx="251460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en-US" dirty="0"/>
              <a:t>&gt; print(</a:t>
            </a:r>
            <a:r>
              <a:rPr lang="en-US" altLang="en-US" dirty="0" err="1"/>
              <a:t>mle.fit$par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[1] -9.474728  1.801821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67054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735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confidence interval (CI)</a:t>
            </a:r>
          </a:p>
        </p:txBody>
      </p:sp>
      <p:sp>
        <p:nvSpPr>
          <p:cNvPr id="979971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534400" cy="5715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Is a statistic – a function of the data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 random interval that contains the true value of a parameter with a specific probability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If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*</a:t>
            </a:r>
            <a:r>
              <a:rPr lang="en-US" altLang="en-US" sz="2800" dirty="0"/>
              <a:t> is the true but unknown value of </a:t>
            </a:r>
            <a:r>
              <a:rPr lang="el-GR" altLang="en-US" sz="2800" dirty="0">
                <a:solidFill>
                  <a:srgbClr val="FF0000"/>
                </a:solidFill>
              </a:rPr>
              <a:t>θ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Then a </a:t>
            </a:r>
            <a:r>
              <a:rPr lang="en-US" altLang="en-US" sz="2800" i="1" dirty="0">
                <a:solidFill>
                  <a:srgbClr val="FF0000"/>
                </a:solidFill>
              </a:rPr>
              <a:t>100*(1-2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>
                <a:solidFill>
                  <a:srgbClr val="FF0000"/>
                </a:solidFill>
              </a:rPr>
              <a:t>)</a:t>
            </a:r>
            <a:r>
              <a:rPr lang="en-US" altLang="en-US" sz="2800" dirty="0"/>
              <a:t> CI for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dirty="0"/>
              <a:t>, (</a:t>
            </a:r>
            <a:r>
              <a:rPr lang="en-US" altLang="en-US" sz="2800" i="1" dirty="0">
                <a:solidFill>
                  <a:srgbClr val="FF0000"/>
                </a:solidFill>
              </a:rPr>
              <a:t>L,U</a:t>
            </a:r>
            <a:r>
              <a:rPr lang="en-US" altLang="en-US" sz="2800" dirty="0"/>
              <a:t>), has the property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i="1" dirty="0" err="1">
                <a:solidFill>
                  <a:srgbClr val="FF0000"/>
                </a:solidFill>
              </a:rPr>
              <a:t>Pr</a:t>
            </a:r>
            <a:r>
              <a:rPr lang="en-US" altLang="en-US" sz="2800" i="1" dirty="0">
                <a:solidFill>
                  <a:srgbClr val="FF0000"/>
                </a:solidFill>
              </a:rPr>
              <a:t>(L &lt;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* &lt; U) = 1- 2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endParaRPr lang="en-US" altLang="en-US" sz="2800" i="1" dirty="0">
              <a:solidFill>
                <a:srgbClr val="FF0000"/>
              </a:solidFill>
            </a:endParaRP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so if 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>
                <a:solidFill>
                  <a:srgbClr val="FF0000"/>
                </a:solidFill>
              </a:rPr>
              <a:t>=0.025</a:t>
            </a:r>
            <a:r>
              <a:rPr lang="en-US" altLang="en-US" sz="2800" dirty="0"/>
              <a:t>, a 95% CI has the property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 </a:t>
            </a:r>
            <a:r>
              <a:rPr lang="en-US" altLang="en-US" sz="2800" i="1" dirty="0" err="1">
                <a:solidFill>
                  <a:srgbClr val="FF0000"/>
                </a:solidFill>
              </a:rPr>
              <a:t>Pr</a:t>
            </a:r>
            <a:r>
              <a:rPr lang="en-US" altLang="en-US" sz="2800" i="1" dirty="0">
                <a:solidFill>
                  <a:srgbClr val="FF0000"/>
                </a:solidFill>
              </a:rPr>
              <a:t>(L &lt;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* &lt; U) = 0.95</a:t>
            </a:r>
            <a:endParaRPr lang="el-GR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GB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17017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735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confidence interval (CI)</a:t>
            </a:r>
          </a:p>
        </p:txBody>
      </p:sp>
      <p:sp>
        <p:nvSpPr>
          <p:cNvPr id="979971" name="Text Box 3"/>
          <p:cNvSpPr txBox="1">
            <a:spLocks noChangeArrowheads="1"/>
          </p:cNvSpPr>
          <p:nvPr/>
        </p:nvSpPr>
        <p:spPr bwMode="auto">
          <a:xfrm>
            <a:off x="0" y="838200"/>
            <a:ext cx="9144000" cy="5715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i="1" dirty="0" err="1">
                <a:solidFill>
                  <a:srgbClr val="FF0000"/>
                </a:solidFill>
              </a:rPr>
              <a:t>Pr</a:t>
            </a:r>
            <a:r>
              <a:rPr lang="en-US" altLang="en-US" sz="2800" i="1" dirty="0">
                <a:solidFill>
                  <a:srgbClr val="FF0000"/>
                </a:solidFill>
              </a:rPr>
              <a:t>(L &lt;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* &lt; U) = 1- 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is a two-sided interval</a:t>
            </a:r>
            <a:endParaRPr lang="en-US" altLang="en-US" sz="2800" i="1" dirty="0">
              <a:solidFill>
                <a:srgbClr val="FF0000"/>
              </a:solidFill>
            </a:endParaRP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A one-sided interval: </a:t>
            </a:r>
            <a:r>
              <a:rPr lang="en-US" altLang="en-US" sz="2800" i="1" dirty="0" err="1">
                <a:solidFill>
                  <a:srgbClr val="FF0000"/>
                </a:solidFill>
              </a:rPr>
              <a:t>Pr</a:t>
            </a:r>
            <a:r>
              <a:rPr lang="en-US" altLang="en-US" sz="2800" i="1" dirty="0">
                <a:solidFill>
                  <a:srgbClr val="FF0000"/>
                </a:solidFill>
              </a:rPr>
              <a:t>(-∞ &lt;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* &lt; U) = 1- 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or </a:t>
            </a:r>
            <a:r>
              <a:rPr lang="en-US" altLang="en-US" sz="2800" i="1" dirty="0" err="1">
                <a:solidFill>
                  <a:srgbClr val="FF0000"/>
                </a:solidFill>
              </a:rPr>
              <a:t>Pr</a:t>
            </a:r>
            <a:r>
              <a:rPr lang="en-US" altLang="en-US" sz="2800" i="1" dirty="0">
                <a:solidFill>
                  <a:srgbClr val="FF0000"/>
                </a:solidFill>
              </a:rPr>
              <a:t>(L&lt;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* &lt; ∞)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 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An equal-tailed two-sided CI: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 </a:t>
            </a:r>
            <a:r>
              <a:rPr lang="en-US" altLang="en-US" sz="2800" i="1" dirty="0" err="1">
                <a:solidFill>
                  <a:srgbClr val="FF0000"/>
                </a:solidFill>
              </a:rPr>
              <a:t>Pr</a:t>
            </a:r>
            <a:r>
              <a:rPr lang="en-US" altLang="en-US" sz="2800" i="1" dirty="0">
                <a:solidFill>
                  <a:srgbClr val="FF0000"/>
                </a:solidFill>
              </a:rPr>
              <a:t>(L &lt;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* &lt; U) = 1- 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>
                <a:solidFill>
                  <a:srgbClr val="FF0000"/>
                </a:solidFill>
              </a:rPr>
              <a:t>, </a:t>
            </a:r>
            <a:r>
              <a:rPr lang="en-US" altLang="en-US" sz="2800" i="1" dirty="0" err="1">
                <a:solidFill>
                  <a:srgbClr val="FF0000"/>
                </a:solidFill>
              </a:rPr>
              <a:t>Pr</a:t>
            </a:r>
            <a:r>
              <a:rPr lang="en-US" altLang="en-US" sz="2800" i="1" dirty="0">
                <a:solidFill>
                  <a:srgbClr val="FF0000"/>
                </a:solidFill>
              </a:rPr>
              <a:t>(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* &lt; L) = 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>
                <a:solidFill>
                  <a:srgbClr val="FF0000"/>
                </a:solidFill>
              </a:rPr>
              <a:t>/2, </a:t>
            </a:r>
            <a:r>
              <a:rPr lang="en-US" altLang="en-US" sz="2800" i="1" dirty="0" err="1">
                <a:solidFill>
                  <a:srgbClr val="FF0000"/>
                </a:solidFill>
              </a:rPr>
              <a:t>Pr</a:t>
            </a:r>
            <a:r>
              <a:rPr lang="en-US" altLang="en-US" sz="2800" i="1" dirty="0">
                <a:solidFill>
                  <a:srgbClr val="FF0000"/>
                </a:solidFill>
              </a:rPr>
              <a:t>(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* &gt;U) = 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>
                <a:solidFill>
                  <a:srgbClr val="FF0000"/>
                </a:solidFill>
              </a:rPr>
              <a:t>/2</a:t>
            </a:r>
            <a:endParaRPr lang="el-GR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GB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GB" altLang="en-US" sz="2800" dirty="0"/>
          </a:p>
        </p:txBody>
      </p:sp>
      <p:pic>
        <p:nvPicPr>
          <p:cNvPr id="307202" name="Picture 2" descr="Image result for shortest confidence interv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394716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85460" y="4976722"/>
            <a:ext cx="334137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Shortest CI may not be equal-tailed for </a:t>
            </a:r>
            <a:r>
              <a:rPr lang="en-US" sz="2400" dirty="0" err="1"/>
              <a:t>asymentric</a:t>
            </a:r>
            <a:r>
              <a:rPr lang="en-US" sz="2400" dirty="0"/>
              <a:t> distributions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4577554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confidence interval (CI)</a:t>
            </a:r>
          </a:p>
        </p:txBody>
      </p:sp>
      <p:sp>
        <p:nvSpPr>
          <p:cNvPr id="982019" name="Text Box 3"/>
          <p:cNvSpPr txBox="1">
            <a:spLocks noChangeArrowheads="1"/>
          </p:cNvSpPr>
          <p:nvPr/>
        </p:nvSpPr>
        <p:spPr bwMode="auto">
          <a:xfrm>
            <a:off x="0" y="838200"/>
            <a:ext cx="9144000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Often a good approximate </a:t>
            </a:r>
            <a:r>
              <a:rPr lang="en-US" altLang="en-US" sz="2800" i="1" dirty="0">
                <a:solidFill>
                  <a:srgbClr val="FF0000"/>
                </a:solidFill>
              </a:rPr>
              <a:t>100*(1-2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 CI is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estimate </a:t>
            </a:r>
            <a:r>
              <a:rPr lang="en-US" altLang="en-US" sz="2800" dirty="0"/>
              <a:t>± </a:t>
            </a:r>
            <a:r>
              <a:rPr lang="en-US" altLang="en-US" sz="2800" dirty="0" err="1"/>
              <a:t>std.err</a:t>
            </a:r>
            <a:r>
              <a:rPr lang="en-US" altLang="en-US" sz="2800" dirty="0"/>
              <a:t> x </a:t>
            </a:r>
            <a:r>
              <a:rPr lang="en-US" altLang="en-US" sz="2800" i="1" dirty="0">
                <a:solidFill>
                  <a:srgbClr val="FF0000"/>
                </a:solidFill>
              </a:rPr>
              <a:t>Z</a:t>
            </a:r>
            <a:r>
              <a:rPr lang="en-US" altLang="en-US" sz="2800" i="1" baseline="-25000" dirty="0">
                <a:solidFill>
                  <a:srgbClr val="FF0000"/>
                </a:solidFill>
              </a:rPr>
              <a:t>1-</a:t>
            </a:r>
            <a:r>
              <a:rPr lang="el-GR" altLang="en-US" sz="2800" i="1" baseline="-25000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/>
              <a:t> – </a:t>
            </a:r>
            <a:r>
              <a:rPr lang="en-US" altLang="en-US" sz="2800" dirty="0"/>
              <a:t>normal approximation CI</a:t>
            </a:r>
            <a:endParaRPr lang="en-US" altLang="en-US" sz="2800" i="1" baseline="-250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where </a:t>
            </a:r>
            <a:r>
              <a:rPr lang="en-US" altLang="en-US" sz="2800" i="1" dirty="0">
                <a:solidFill>
                  <a:srgbClr val="FF0000"/>
                </a:solidFill>
              </a:rPr>
              <a:t>Z</a:t>
            </a:r>
            <a:r>
              <a:rPr lang="en-US" altLang="en-US" sz="2800" i="1" baseline="-25000" dirty="0">
                <a:solidFill>
                  <a:srgbClr val="FF0000"/>
                </a:solidFill>
              </a:rPr>
              <a:t>1-</a:t>
            </a:r>
            <a:r>
              <a:rPr lang="el-GR" altLang="en-US" sz="2800" i="1" baseline="-25000" dirty="0">
                <a:solidFill>
                  <a:srgbClr val="FF0000"/>
                </a:solidFill>
              </a:rPr>
              <a:t>α</a:t>
            </a:r>
            <a:r>
              <a:rPr lang="en-US" altLang="en-US" sz="2800" dirty="0"/>
              <a:t> is the (</a:t>
            </a:r>
            <a:r>
              <a:rPr lang="en-US" altLang="en-US" sz="2800" i="1" dirty="0">
                <a:solidFill>
                  <a:srgbClr val="FF0000"/>
                </a:solidFill>
              </a:rPr>
              <a:t>1-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dirty="0"/>
              <a:t>)</a:t>
            </a:r>
            <a:r>
              <a:rPr lang="en-US" altLang="en-US" sz="2800" dirty="0" err="1"/>
              <a:t>th</a:t>
            </a:r>
            <a:r>
              <a:rPr lang="en-US" altLang="en-US" sz="2800" dirty="0"/>
              <a:t> percentile from a normal distribution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GB" altLang="en-US" sz="2800" dirty="0"/>
          </a:p>
        </p:txBody>
      </p:sp>
      <p:sp>
        <p:nvSpPr>
          <p:cNvPr id="982020" name="Rectangle 4"/>
          <p:cNvSpPr>
            <a:spLocks noChangeArrowheads="1"/>
          </p:cNvSpPr>
          <p:nvPr/>
        </p:nvSpPr>
        <p:spPr bwMode="auto">
          <a:xfrm>
            <a:off x="1143000" y="3886200"/>
            <a:ext cx="457200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/>
              <a:t>&gt; </a:t>
            </a:r>
            <a:r>
              <a:rPr lang="en-US" altLang="en-US" sz="2400" dirty="0" err="1"/>
              <a:t>qnorm</a:t>
            </a:r>
            <a:r>
              <a:rPr lang="en-US" altLang="en-US" sz="2400" dirty="0"/>
              <a:t>(0.975)</a:t>
            </a:r>
          </a:p>
          <a:p>
            <a:r>
              <a:rPr lang="en-US" altLang="en-US" sz="2400" dirty="0"/>
              <a:t>[1] 1.959964</a:t>
            </a:r>
          </a:p>
          <a:p>
            <a:r>
              <a:rPr lang="en-US" altLang="en-US" sz="2400" dirty="0"/>
              <a:t>&gt; </a:t>
            </a:r>
            <a:r>
              <a:rPr lang="en-US" altLang="en-US" sz="2400" dirty="0" err="1"/>
              <a:t>qnorm</a:t>
            </a:r>
            <a:r>
              <a:rPr lang="en-US" altLang="en-US" sz="2400" dirty="0"/>
              <a:t>(0.95)</a:t>
            </a:r>
          </a:p>
          <a:p>
            <a:r>
              <a:rPr lang="en-US" altLang="en-US" sz="2400" dirty="0"/>
              <a:t>[1] 1.644854</a:t>
            </a:r>
          </a:p>
          <a:p>
            <a:r>
              <a:rPr lang="en-US" altLang="en-US" sz="2400" dirty="0"/>
              <a:t>&gt; </a:t>
            </a:r>
            <a:r>
              <a:rPr lang="en-US" altLang="en-US" sz="2400" dirty="0" err="1"/>
              <a:t>qnorm</a:t>
            </a:r>
            <a:r>
              <a:rPr lang="en-US" altLang="en-US" sz="2400" dirty="0"/>
              <a:t>(0.995)</a:t>
            </a:r>
          </a:p>
          <a:p>
            <a:r>
              <a:rPr lang="en-US" altLang="en-US" sz="2400" dirty="0"/>
              <a:t>[1] 2.575829</a:t>
            </a:r>
          </a:p>
          <a:p>
            <a:endParaRPr lang="en-US" altLang="en-US" sz="2000" dirty="0"/>
          </a:p>
        </p:txBody>
      </p:sp>
      <p:sp>
        <p:nvSpPr>
          <p:cNvPr id="982021" name="AutoShape 5"/>
          <p:cNvSpPr>
            <a:spLocks/>
          </p:cNvSpPr>
          <p:nvPr/>
        </p:nvSpPr>
        <p:spPr bwMode="auto">
          <a:xfrm>
            <a:off x="4572000" y="3733800"/>
            <a:ext cx="1905000" cy="457200"/>
          </a:xfrm>
          <a:prstGeom prst="borderCallout1">
            <a:avLst>
              <a:gd name="adj1" fmla="val 25000"/>
              <a:gd name="adj2" fmla="val -4000"/>
              <a:gd name="adj3" fmla="val 138889"/>
              <a:gd name="adj4" fmla="val -9666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i="1">
                <a:solidFill>
                  <a:srgbClr val="FF0000"/>
                </a:solidFill>
              </a:rPr>
              <a:t>Z</a:t>
            </a:r>
            <a:r>
              <a:rPr lang="en-US" altLang="en-US" i="1" baseline="-25000">
                <a:solidFill>
                  <a:srgbClr val="FF0000"/>
                </a:solidFill>
              </a:rPr>
              <a:t>1-</a:t>
            </a:r>
            <a:r>
              <a:rPr lang="el-GR" altLang="en-US" i="1" baseline="-25000">
                <a:solidFill>
                  <a:srgbClr val="FF0000"/>
                </a:solidFill>
              </a:rPr>
              <a:t>α</a:t>
            </a:r>
            <a:r>
              <a:rPr lang="en-US" altLang="en-US"/>
              <a:t> for a 95% CI</a:t>
            </a:r>
          </a:p>
          <a:p>
            <a:endParaRPr lang="el-GR" altLang="en-US"/>
          </a:p>
        </p:txBody>
      </p:sp>
      <p:sp>
        <p:nvSpPr>
          <p:cNvPr id="982022" name="AutoShape 6"/>
          <p:cNvSpPr>
            <a:spLocks/>
          </p:cNvSpPr>
          <p:nvPr/>
        </p:nvSpPr>
        <p:spPr bwMode="auto">
          <a:xfrm>
            <a:off x="4648200" y="4517975"/>
            <a:ext cx="1905000" cy="457200"/>
          </a:xfrm>
          <a:prstGeom prst="borderCallout1">
            <a:avLst>
              <a:gd name="adj1" fmla="val 25000"/>
              <a:gd name="adj2" fmla="val -4000"/>
              <a:gd name="adj3" fmla="val 138889"/>
              <a:gd name="adj4" fmla="val -9666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i="1">
                <a:solidFill>
                  <a:srgbClr val="FF0000"/>
                </a:solidFill>
              </a:rPr>
              <a:t>Z</a:t>
            </a:r>
            <a:r>
              <a:rPr lang="en-US" altLang="en-US" i="1" baseline="-25000">
                <a:solidFill>
                  <a:srgbClr val="FF0000"/>
                </a:solidFill>
              </a:rPr>
              <a:t>1-</a:t>
            </a:r>
            <a:r>
              <a:rPr lang="el-GR" altLang="en-US" i="1" baseline="-25000">
                <a:solidFill>
                  <a:srgbClr val="FF0000"/>
                </a:solidFill>
              </a:rPr>
              <a:t>α</a:t>
            </a:r>
            <a:r>
              <a:rPr lang="en-US" altLang="en-US"/>
              <a:t> for a 90% CI</a:t>
            </a:r>
          </a:p>
          <a:p>
            <a:endParaRPr lang="el-GR" altLang="en-US"/>
          </a:p>
        </p:txBody>
      </p:sp>
      <p:sp>
        <p:nvSpPr>
          <p:cNvPr id="982023" name="AutoShape 7"/>
          <p:cNvSpPr>
            <a:spLocks/>
          </p:cNvSpPr>
          <p:nvPr/>
        </p:nvSpPr>
        <p:spPr bwMode="auto">
          <a:xfrm>
            <a:off x="4648200" y="5279975"/>
            <a:ext cx="1905000" cy="457200"/>
          </a:xfrm>
          <a:prstGeom prst="borderCallout1">
            <a:avLst>
              <a:gd name="adj1" fmla="val 25000"/>
              <a:gd name="adj2" fmla="val -4000"/>
              <a:gd name="adj3" fmla="val 138889"/>
              <a:gd name="adj4" fmla="val -9666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i="1" dirty="0">
                <a:solidFill>
                  <a:srgbClr val="FF0000"/>
                </a:solidFill>
              </a:rPr>
              <a:t>Z</a:t>
            </a:r>
            <a:r>
              <a:rPr lang="en-US" altLang="en-US" i="1" baseline="-25000" dirty="0">
                <a:solidFill>
                  <a:srgbClr val="FF0000"/>
                </a:solidFill>
              </a:rPr>
              <a:t>1-</a:t>
            </a:r>
            <a:r>
              <a:rPr lang="el-GR" altLang="en-US" i="1" baseline="-25000" dirty="0">
                <a:solidFill>
                  <a:srgbClr val="FF0000"/>
                </a:solidFill>
              </a:rPr>
              <a:t>α</a:t>
            </a:r>
            <a:r>
              <a:rPr lang="en-US" altLang="en-US" dirty="0"/>
              <a:t> for a 99% CI</a:t>
            </a:r>
          </a:p>
          <a:p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8697766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Binomial logistic regression - maturity</a:t>
            </a:r>
          </a:p>
        </p:txBody>
      </p:sp>
      <p:sp>
        <p:nvSpPr>
          <p:cNvPr id="984067" name="Rectangle 3"/>
          <p:cNvSpPr>
            <a:spLocks noChangeArrowheads="1"/>
          </p:cNvSpPr>
          <p:nvPr/>
        </p:nvSpPr>
        <p:spPr bwMode="auto">
          <a:xfrm>
            <a:off x="685800" y="1066800"/>
            <a:ext cx="7772400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400" dirty="0" err="1"/>
              <a:t>Binfit</a:t>
            </a:r>
            <a:r>
              <a:rPr lang="en-US" altLang="en-US" sz="2400" dirty="0"/>
              <a:t> &lt;- </a:t>
            </a:r>
            <a:r>
              <a:rPr lang="en-US" altLang="en-US" sz="2400" dirty="0" err="1"/>
              <a:t>glm</a:t>
            </a:r>
            <a:r>
              <a:rPr lang="en-US" altLang="en-US" sz="2400" dirty="0"/>
              <a:t>(</a:t>
            </a:r>
            <a:r>
              <a:rPr lang="en-US" altLang="en-US" sz="2400" dirty="0" err="1"/>
              <a:t>cbind</a:t>
            </a:r>
            <a:r>
              <a:rPr lang="en-US" altLang="en-US" sz="2400" dirty="0"/>
              <a:t>(</a:t>
            </a:r>
            <a:r>
              <a:rPr lang="en-US" altLang="en-US" sz="2400" dirty="0" err="1"/>
              <a:t>y,n</a:t>
            </a:r>
            <a:r>
              <a:rPr lang="en-US" altLang="en-US" sz="2400" dirty="0"/>
              <a:t>-y) ~ </a:t>
            </a:r>
            <a:r>
              <a:rPr lang="en-US" altLang="en-US" sz="2400" dirty="0" err="1"/>
              <a:t>age,family</a:t>
            </a:r>
            <a:r>
              <a:rPr lang="en-US" altLang="en-US" sz="2400" dirty="0"/>
              <a:t>=binomial(link = "logit"),data=</a:t>
            </a:r>
            <a:r>
              <a:rPr lang="en-US" altLang="en-US" sz="2400" dirty="0" err="1"/>
              <a:t>matdata</a:t>
            </a:r>
            <a:r>
              <a:rPr lang="en-US" altLang="en-US" sz="2400" dirty="0"/>
              <a:t>)</a:t>
            </a:r>
          </a:p>
          <a:p>
            <a:endParaRPr lang="en-US" altLang="en-US" sz="2400" dirty="0"/>
          </a:p>
          <a:p>
            <a:r>
              <a:rPr lang="en-US" altLang="en-US" sz="2400" dirty="0"/>
              <a:t>&gt; temp = summary(</a:t>
            </a:r>
            <a:r>
              <a:rPr lang="en-US" altLang="en-US" sz="2400" dirty="0" err="1"/>
              <a:t>Binfit</a:t>
            </a:r>
            <a:r>
              <a:rPr lang="en-US" altLang="en-US" sz="24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&gt; print(</a:t>
            </a:r>
            <a:r>
              <a:rPr lang="en-US" altLang="en-US" sz="2400" dirty="0" err="1"/>
              <a:t>temp$coefficients</a:t>
            </a:r>
            <a:r>
              <a:rPr lang="en-US" altLang="en-US" sz="24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r>
              <a:rPr lang="pt-BR" altLang="en-US" sz="2400" dirty="0"/>
              <a:t>                Estimate    Std. Error   z value  Pr(&gt;|z|)</a:t>
            </a:r>
          </a:p>
          <a:p>
            <a:r>
              <a:rPr lang="pt-BR" altLang="en-US" sz="2400" dirty="0"/>
              <a:t>(Intercept)   -9.475       1.3359    -7.092   1.319e-12</a:t>
            </a:r>
          </a:p>
          <a:p>
            <a:r>
              <a:rPr lang="pt-BR" altLang="en-US" sz="2400" dirty="0"/>
              <a:t>age              1.802        0.2413     7.468    8.132e-14</a:t>
            </a:r>
          </a:p>
          <a:p>
            <a:endParaRPr lang="pt-BR" altLang="en-US" sz="2400" dirty="0"/>
          </a:p>
          <a:p>
            <a:r>
              <a:rPr lang="en-US" altLang="en-US" sz="2400" dirty="0"/>
              <a:t>             </a:t>
            </a:r>
          </a:p>
        </p:txBody>
      </p:sp>
      <p:sp>
        <p:nvSpPr>
          <p:cNvPr id="984069" name="AutoShape 5"/>
          <p:cNvSpPr>
            <a:spLocks/>
          </p:cNvSpPr>
          <p:nvPr/>
        </p:nvSpPr>
        <p:spPr bwMode="auto">
          <a:xfrm>
            <a:off x="2438400" y="5638800"/>
            <a:ext cx="6324600" cy="533400"/>
          </a:xfrm>
          <a:prstGeom prst="borderCallout1">
            <a:avLst>
              <a:gd name="adj1" fmla="val 12500"/>
              <a:gd name="adj2" fmla="val -2222"/>
              <a:gd name="adj3" fmla="val -310962"/>
              <a:gd name="adj4" fmla="val -12055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400" dirty="0"/>
              <a:t>95% CI : </a:t>
            </a:r>
            <a:r>
              <a:rPr lang="pt-BR" altLang="en-US" sz="2400" dirty="0"/>
              <a:t>-9.475 </a:t>
            </a:r>
            <a:r>
              <a:rPr lang="en-US" altLang="en-US" sz="2400" dirty="0"/>
              <a:t>± </a:t>
            </a:r>
            <a:r>
              <a:rPr lang="pt-BR" altLang="en-US" sz="2400" dirty="0"/>
              <a:t>1.3359x1.96  = (-12.093, -6.857)</a:t>
            </a:r>
            <a:endParaRPr lang="en-US" altLang="en-US" sz="2400" dirty="0"/>
          </a:p>
          <a:p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849100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CI in R</a:t>
            </a:r>
          </a:p>
        </p:txBody>
      </p:sp>
      <p:sp>
        <p:nvSpPr>
          <p:cNvPr id="986116" name="Rectangle 4"/>
          <p:cNvSpPr>
            <a:spLocks noChangeArrowheads="1"/>
          </p:cNvSpPr>
          <p:nvPr/>
        </p:nvSpPr>
        <p:spPr bwMode="auto">
          <a:xfrm>
            <a:off x="1295400" y="1143000"/>
            <a:ext cx="4572000" cy="13112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/>
              <a:t>&gt; </a:t>
            </a:r>
            <a:r>
              <a:rPr lang="en-US" altLang="en-US" sz="2000" dirty="0" err="1"/>
              <a:t>confint.default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Binfit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                 2.5 %    97.5 %</a:t>
            </a:r>
          </a:p>
          <a:p>
            <a:r>
              <a:rPr lang="en-US" altLang="en-US" sz="2000" dirty="0"/>
              <a:t>(Intercept) -12.092945 -6.856308</a:t>
            </a:r>
          </a:p>
          <a:p>
            <a:r>
              <a:rPr lang="en-US" altLang="en-US" sz="2000" dirty="0"/>
              <a:t>age           1.328946  2.274693</a:t>
            </a:r>
          </a:p>
        </p:txBody>
      </p:sp>
      <p:sp>
        <p:nvSpPr>
          <p:cNvPr id="986117" name="Rectangle 5"/>
          <p:cNvSpPr>
            <a:spLocks noChangeArrowheads="1"/>
          </p:cNvSpPr>
          <p:nvPr/>
        </p:nvSpPr>
        <p:spPr bwMode="auto">
          <a:xfrm>
            <a:off x="3810000" y="2773363"/>
            <a:ext cx="4572000" cy="13112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/>
              <a:t>&gt; </a:t>
            </a:r>
            <a:r>
              <a:rPr lang="en-US" altLang="en-US" sz="2000" dirty="0" err="1"/>
              <a:t>confint.default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Binfit</a:t>
            </a:r>
            <a:r>
              <a:rPr lang="en-US" altLang="en-US" sz="2000" dirty="0"/>
              <a:t>, level=0.99)</a:t>
            </a:r>
          </a:p>
          <a:p>
            <a:r>
              <a:rPr lang="en-US" altLang="en-US" sz="2000" dirty="0"/>
              <a:t>                 0.5 %    99.5 %</a:t>
            </a:r>
          </a:p>
          <a:p>
            <a:r>
              <a:rPr lang="en-US" altLang="en-US" sz="2000" dirty="0"/>
              <a:t>(Intercept) -12.915681 -6.033573</a:t>
            </a:r>
          </a:p>
          <a:p>
            <a:r>
              <a:rPr lang="en-US" altLang="en-US" sz="2000" dirty="0"/>
              <a:t>age           1.180358  2.423281</a:t>
            </a:r>
          </a:p>
        </p:txBody>
      </p:sp>
      <p:sp>
        <p:nvSpPr>
          <p:cNvPr id="986118" name="Rectangle 6"/>
          <p:cNvSpPr>
            <a:spLocks noChangeArrowheads="1"/>
          </p:cNvSpPr>
          <p:nvPr/>
        </p:nvSpPr>
        <p:spPr bwMode="auto">
          <a:xfrm>
            <a:off x="990600" y="4267200"/>
            <a:ext cx="4572000" cy="13112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/>
              <a:t>&gt; </a:t>
            </a:r>
            <a:r>
              <a:rPr lang="en-US" altLang="en-US" sz="2000" dirty="0" err="1"/>
              <a:t>confint.default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Binfit</a:t>
            </a:r>
            <a:r>
              <a:rPr lang="en-US" altLang="en-US" sz="2000" dirty="0"/>
              <a:t>, level=0.9)</a:t>
            </a:r>
          </a:p>
          <a:p>
            <a:r>
              <a:rPr lang="en-US" altLang="en-US" sz="2000" dirty="0"/>
              <a:t>                   5 %      95 %</a:t>
            </a:r>
          </a:p>
          <a:p>
            <a:r>
              <a:rPr lang="en-US" altLang="en-US" sz="2000" dirty="0"/>
              <a:t>(Intercept) -11.671989 -7.277265</a:t>
            </a:r>
          </a:p>
          <a:p>
            <a:r>
              <a:rPr lang="en-US" altLang="en-US" sz="2000" dirty="0"/>
              <a:t>age           1.404972  2.198667</a:t>
            </a:r>
          </a:p>
        </p:txBody>
      </p:sp>
      <p:sp>
        <p:nvSpPr>
          <p:cNvPr id="986119" name="AutoShape 7"/>
          <p:cNvSpPr>
            <a:spLocks/>
          </p:cNvSpPr>
          <p:nvPr/>
        </p:nvSpPr>
        <p:spPr bwMode="auto">
          <a:xfrm>
            <a:off x="5257800" y="762000"/>
            <a:ext cx="3429000" cy="1143000"/>
          </a:xfrm>
          <a:prstGeom prst="borderCallout1">
            <a:avLst>
              <a:gd name="adj1" fmla="val 10000"/>
              <a:gd name="adj2" fmla="val -2222"/>
              <a:gd name="adj3" fmla="val 35972"/>
              <a:gd name="adj4" fmla="val -66759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An R function that returns a normal approximation CI for some regression stored in an R object (e.g. Binfit)</a:t>
            </a:r>
          </a:p>
          <a:p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6167931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525"/>
            <a:ext cx="82169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Profile likelihood CI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8163" name="Text Box 3"/>
              <p:cNvSpPr txBox="1">
                <a:spLocks noChangeArrowheads="1"/>
              </p:cNvSpPr>
              <p:nvPr/>
            </p:nvSpPr>
            <p:spPr bwMode="auto">
              <a:xfrm>
                <a:off x="152400" y="695324"/>
                <a:ext cx="8839200" cy="5857875"/>
              </a:xfrm>
              <a:prstGeom prst="rect">
                <a:avLst/>
              </a:prstGeom>
              <a:solidFill>
                <a:srgbClr val="F0EEA6"/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Consider the </a:t>
                </a:r>
                <a:r>
                  <a:rPr lang="en-GB" altLang="en-US" sz="2800" i="1" dirty="0" err="1">
                    <a:solidFill>
                      <a:srgbClr val="FF0000"/>
                    </a:solidFill>
                  </a:rPr>
                  <a:t>i</a:t>
                </a:r>
                <a:r>
                  <a:rPr lang="en-GB" altLang="en-US" sz="2800" dirty="0" err="1"/>
                  <a:t>th</a:t>
                </a:r>
                <a:r>
                  <a:rPr lang="en-GB" altLang="en-US" sz="2800" dirty="0"/>
                  <a:t> parameter,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US" altLang="en-US" sz="2800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altLang="en-US" sz="2800" dirty="0"/>
                  <a:t>, of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US" altLang="en-US" sz="2800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en-US" sz="2800" dirty="0"/>
                  <a:t> </a:t>
                </a:r>
                <a:r>
                  <a:rPr lang="en-US" altLang="en-US" sz="2800" dirty="0">
                    <a:solidFill>
                      <a:srgbClr val="FF0000"/>
                    </a:solidFill>
                  </a:rPr>
                  <a:t>,…,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 θ</a:t>
                </a:r>
                <a:r>
                  <a:rPr lang="en-US" altLang="en-US" sz="2800" i="1" baseline="-25000" dirty="0">
                    <a:solidFill>
                      <a:srgbClr val="FF0000"/>
                    </a:solidFill>
                  </a:rPr>
                  <a:t>p</a:t>
                </a:r>
                <a:endParaRPr lang="en-US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en-US" sz="2800" dirty="0"/>
                  <a:t>The other parameters are 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{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US" altLang="en-US" sz="2800" i="1" baseline="-25000" dirty="0" err="1">
                    <a:solidFill>
                      <a:srgbClr val="FF0000"/>
                    </a:solidFill>
                  </a:rPr>
                  <a:t>j≠i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}</a:t>
                </a:r>
                <a:endParaRPr lang="en-GB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The profile likelihood involves examining how the likelihood changes for different values of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US" altLang="en-US" sz="2800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GB" altLang="en-US" sz="2800" dirty="0"/>
                  <a:t>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each time the likelihood is maximized for 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{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US" altLang="en-US" sz="2800" i="1" baseline="-25000" dirty="0" err="1">
                    <a:solidFill>
                      <a:srgbClr val="FF0000"/>
                    </a:solidFill>
                  </a:rPr>
                  <a:t>j≠i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} </a:t>
                </a:r>
                <a:r>
                  <a:rPr lang="en-US" altLang="en-US" sz="2800" dirty="0"/>
                  <a:t>with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US" altLang="en-US" sz="2800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GB" altLang="en-US" sz="2800" dirty="0"/>
                  <a:t> fixed at a specific value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𝑛𝑙𝑙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GB" altLang="en-US" sz="2800" dirty="0"/>
                  <a:t>denote the value of the negative </a:t>
                </a:r>
                <a:r>
                  <a:rPr lang="en-GB" altLang="en-US" sz="2800" dirty="0" err="1"/>
                  <a:t>loglikelihood</a:t>
                </a:r>
                <a:r>
                  <a:rPr lang="en-GB" altLang="en-US" sz="2800" dirty="0"/>
                  <a:t> when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US" altLang="en-US" sz="2800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GB" altLang="en-US" sz="2800" dirty="0"/>
                  <a:t> is fixed at some value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x</a:t>
                </a:r>
                <a:r>
                  <a:rPr lang="en-GB" altLang="en-US" sz="2800" dirty="0"/>
                  <a:t> but all the other parameters are estimated</a:t>
                </a:r>
              </a:p>
            </p:txBody>
          </p:sp>
        </mc:Choice>
        <mc:Fallback xmlns="">
          <p:sp>
            <p:nvSpPr>
              <p:cNvPr id="98816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695324"/>
                <a:ext cx="8839200" cy="5857875"/>
              </a:xfrm>
              <a:prstGeom prst="rect">
                <a:avLst/>
              </a:prstGeom>
              <a:blipFill rotWithShape="0">
                <a:blip r:embed="rId3"/>
                <a:stretch>
                  <a:fillRect l="-414" t="-416" r="-172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851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Profile likelihood CI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0211" name="Text Box 3"/>
              <p:cNvSpPr txBox="1">
                <a:spLocks noChangeArrowheads="1"/>
              </p:cNvSpPr>
              <p:nvPr/>
            </p:nvSpPr>
            <p:spPr bwMode="auto">
              <a:xfrm>
                <a:off x="304800" y="850900"/>
                <a:ext cx="8528050" cy="57023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Let </a:t>
                </a:r>
                <a:r>
                  <a:rPr lang="en-GB" altLang="en-US" sz="2800" i="1" dirty="0" err="1">
                    <a:solidFill>
                      <a:srgbClr val="FF0000"/>
                    </a:solidFill>
                  </a:rPr>
                  <a:t>nll</a:t>
                </a:r>
                <a:r>
                  <a:rPr lang="en-GB" altLang="en-US" sz="2800" dirty="0"/>
                  <a:t> denote the value of the negative </a:t>
                </a:r>
                <a:r>
                  <a:rPr lang="en-GB" altLang="en-US" sz="2800" dirty="0" err="1"/>
                  <a:t>loglikelihood</a:t>
                </a:r>
                <a:r>
                  <a:rPr lang="en-GB" altLang="en-US" sz="2800" dirty="0"/>
                  <a:t> when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US" altLang="en-US" sz="2800" i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GB" altLang="en-US" sz="2800" dirty="0"/>
                  <a:t> is estimated with the rest of the parameters (i.e. the main estimation),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𝑛𝑙𝑙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𝑛𝑙𝑙</m:t>
                    </m:r>
                    <m:r>
                      <a:rPr lang="en-US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Profile likelihood (PL) CI is based on the result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2[</m:t>
                    </m:r>
                    <m:r>
                      <a:rPr lang="en-US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𝑛𝑙𝑙</m:t>
                    </m:r>
                    <m:d>
                      <m:dPr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𝑛𝑙𝑙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2800" dirty="0"/>
                  <a:t>has an approximate </a:t>
                </a:r>
                <a:r>
                  <a:rPr lang="en-GB" altLang="en-US" sz="2800" dirty="0" err="1"/>
                  <a:t>chisquare</a:t>
                </a:r>
                <a:r>
                  <a:rPr lang="en-GB" altLang="en-US" sz="2800" dirty="0"/>
                  <a:t> distribution with one degree of freedom</a:t>
                </a: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endParaRPr lang="en-GB" altLang="en-US" sz="2800" dirty="0"/>
              </a:p>
            </p:txBody>
          </p:sp>
        </mc:Choice>
        <mc:Fallback xmlns="">
          <p:sp>
            <p:nvSpPr>
              <p:cNvPr id="9902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850900"/>
                <a:ext cx="8528050" cy="5702300"/>
              </a:xfrm>
              <a:prstGeom prst="rect">
                <a:avLst/>
              </a:prstGeom>
              <a:blipFill rotWithShape="0">
                <a:blip r:embed="rId4"/>
                <a:stretch>
                  <a:fillRect l="-429" t="-53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902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455152"/>
              </p:ext>
            </p:extLst>
          </p:nvPr>
        </p:nvGraphicFramePr>
        <p:xfrm>
          <a:off x="1376362" y="5636418"/>
          <a:ext cx="323056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33440" imgH="228600" progId="Equation.3">
                  <p:embed/>
                </p:oleObj>
              </mc:Choice>
              <mc:Fallback>
                <p:oleObj name="Equation" r:id="rId5" imgW="1333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2" y="5636418"/>
                        <a:ext cx="3230563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0213" name="Rectangle 5"/>
          <p:cNvSpPr>
            <a:spLocks noChangeArrowheads="1"/>
          </p:cNvSpPr>
          <p:nvPr/>
        </p:nvSpPr>
        <p:spPr bwMode="auto">
          <a:xfrm>
            <a:off x="5029200" y="5562600"/>
            <a:ext cx="3200400" cy="7016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&gt; qchisq(0.95,1)</a:t>
            </a:r>
          </a:p>
          <a:p>
            <a:r>
              <a:rPr lang="en-US" altLang="en-US" sz="2000"/>
              <a:t>[1] 3.841459</a:t>
            </a:r>
          </a:p>
        </p:txBody>
      </p:sp>
    </p:spTree>
    <p:extLst>
      <p:ext uri="{BB962C8B-B14F-4D97-AF65-F5344CB8AC3E}">
        <p14:creationId xmlns:p14="http://schemas.microsoft.com/office/powerpoint/2010/main" val="28194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PL for the maturity data slope</a:t>
            </a:r>
          </a:p>
        </p:txBody>
      </p:sp>
      <p:pic>
        <p:nvPicPr>
          <p:cNvPr id="992260" name="Picture 4" descr="mat_pc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6019800" cy="60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2261" name="AutoShape 5"/>
              <p:cNvSpPr>
                <a:spLocks/>
              </p:cNvSpPr>
              <p:nvPr/>
            </p:nvSpPr>
            <p:spPr bwMode="auto">
              <a:xfrm>
                <a:off x="5410200" y="3886200"/>
                <a:ext cx="3429000" cy="762000"/>
              </a:xfrm>
              <a:prstGeom prst="borderCallout1">
                <a:avLst>
                  <a:gd name="adj1" fmla="val 15000"/>
                  <a:gd name="adj2" fmla="val -2222"/>
                  <a:gd name="adj3" fmla="val 166667"/>
                  <a:gd name="adj4" fmla="val -68148"/>
                </a:avLst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en-US" sz="2000" dirty="0"/>
                  <a:t>The minimum is 0, and occurs when </a:t>
                </a:r>
                <a:r>
                  <a:rPr lang="el-GR" altLang="en-US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en-US" sz="2000" i="1" baseline="-25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en-US" sz="2000" dirty="0"/>
                  <a:t> = the </a:t>
                </a:r>
                <a:r>
                  <a:rPr lang="en-US" altLang="en-US" sz="2000" dirty="0" err="1"/>
                  <a:t>mle</a:t>
                </a:r>
                <a:r>
                  <a:rPr lang="en-US" altLang="en-US" sz="2000" dirty="0"/>
                  <a:t> of </a:t>
                </a:r>
                <a:r>
                  <a:rPr lang="el-GR" altLang="en-US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en-US" sz="2000" i="1" baseline="-25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en-US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2000" dirty="0"/>
              </a:p>
              <a:p>
                <a:endParaRPr lang="el-GR" altLang="en-US" dirty="0"/>
              </a:p>
            </p:txBody>
          </p:sp>
        </mc:Choice>
        <mc:Fallback xmlns="">
          <p:sp>
            <p:nvSpPr>
              <p:cNvPr id="992261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0200" y="3886200"/>
                <a:ext cx="3429000" cy="762000"/>
              </a:xfrm>
              <a:prstGeom prst="borderCallout1">
                <a:avLst>
                  <a:gd name="adj1" fmla="val 15000"/>
                  <a:gd name="adj2" fmla="val -2222"/>
                  <a:gd name="adj3" fmla="val 166667"/>
                  <a:gd name="adj4" fmla="val -68148"/>
                </a:avLst>
              </a:prstGeom>
              <a:blipFill rotWithShape="0">
                <a:blip r:embed="rId4"/>
                <a:stretch>
                  <a:fillRect t="-1794"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2262" name="AutoShape 6"/>
          <p:cNvSpPr>
            <a:spLocks/>
          </p:cNvSpPr>
          <p:nvPr/>
        </p:nvSpPr>
        <p:spPr bwMode="auto">
          <a:xfrm>
            <a:off x="5867400" y="2895600"/>
            <a:ext cx="1752600" cy="457200"/>
          </a:xfrm>
          <a:prstGeom prst="borderCallout1">
            <a:avLst>
              <a:gd name="adj1" fmla="val 25000"/>
              <a:gd name="adj2" fmla="val -4347"/>
              <a:gd name="adj3" fmla="val 183333"/>
              <a:gd name="adj4" fmla="val -8115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000" dirty="0" err="1"/>
              <a:t>qchisq</a:t>
            </a:r>
            <a:r>
              <a:rPr lang="en-US" altLang="en-US" sz="2000" dirty="0"/>
              <a:t>(0.95,1)</a:t>
            </a:r>
            <a:endParaRPr lang="el-G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966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91886" y="0"/>
            <a:ext cx="8216900" cy="831850"/>
          </a:xfrm>
        </p:spPr>
        <p:txBody>
          <a:bodyPr/>
          <a:lstStyle/>
          <a:p>
            <a:pPr algn="ctr"/>
            <a:r>
              <a:rPr lang="en-GB" altLang="en-US" sz="4300" dirty="0">
                <a:solidFill>
                  <a:srgbClr val="000000"/>
                </a:solidFill>
              </a:rPr>
              <a:t>Principle of parsimony</a:t>
            </a:r>
            <a:endParaRPr lang="en-US" altLang="en-US" sz="4300" dirty="0">
              <a:solidFill>
                <a:srgbClr val="000000"/>
              </a:solidFill>
            </a:endParaRPr>
          </a:p>
        </p:txBody>
      </p:sp>
      <p:sp>
        <p:nvSpPr>
          <p:cNvPr id="7833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10600" cy="5334000"/>
          </a:xfrm>
          <a:solidFill>
            <a:schemeClr val="accent4">
              <a:lumMod val="20000"/>
              <a:lumOff val="80000"/>
            </a:schemeClr>
          </a:solidFill>
          <a:ln/>
        </p:spPr>
        <p:txBody>
          <a:bodyPr>
            <a:normAutofit lnSpcReduction="10000"/>
          </a:bodyPr>
          <a:lstStyle/>
          <a:p>
            <a:pPr lvl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From Wikipedia, the free encyclopedia</a:t>
            </a:r>
            <a:endParaRPr lang="en-US" altLang="en-US" i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   Occam's </a:t>
            </a:r>
            <a:r>
              <a:rPr lang="en-US" altLang="en-US" b="1" dirty="0">
                <a:solidFill>
                  <a:srgbClr val="0645AD"/>
                </a:solidFill>
                <a:hlinkClick r:id="rId3" tooltip="Razor (philosophy)"/>
              </a:rPr>
              <a:t>razor</a:t>
            </a:r>
            <a:r>
              <a:rPr lang="en-US" altLang="en-US" dirty="0">
                <a:solidFill>
                  <a:srgbClr val="000000"/>
                </a:solidFill>
              </a:rPr>
              <a:t> (or </a:t>
            </a:r>
            <a:r>
              <a:rPr lang="en-US" altLang="en-US" b="1" dirty="0">
                <a:solidFill>
                  <a:srgbClr val="000000"/>
                </a:solidFill>
              </a:rPr>
              <a:t>Ockham's razor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baseline="30000" dirty="0">
                <a:solidFill>
                  <a:srgbClr val="0645AD"/>
                </a:solidFill>
                <a:hlinkClick r:id="rId4"/>
              </a:rPr>
              <a:t>[1]</a:t>
            </a:r>
            <a:r>
              <a:rPr lang="en-US" altLang="en-US" dirty="0">
                <a:solidFill>
                  <a:srgbClr val="000000"/>
                </a:solidFill>
              </a:rPr>
              <a:t> often expressed in </a:t>
            </a:r>
            <a:r>
              <a:rPr lang="en-US" altLang="en-US" dirty="0">
                <a:solidFill>
                  <a:srgbClr val="0645AD"/>
                </a:solidFill>
                <a:hlinkClick r:id="rId5" tooltip="Latin"/>
              </a:rPr>
              <a:t>Latin</a:t>
            </a:r>
            <a:r>
              <a:rPr lang="en-US" altLang="en-US" dirty="0">
                <a:solidFill>
                  <a:srgbClr val="000000"/>
                </a:solidFill>
              </a:rPr>
              <a:t> as the </a:t>
            </a:r>
            <a:r>
              <a:rPr lang="en-US" altLang="en-US" b="1" i="1" dirty="0" err="1">
                <a:solidFill>
                  <a:srgbClr val="000000"/>
                </a:solidFill>
              </a:rPr>
              <a:t>lex</a:t>
            </a:r>
            <a:r>
              <a:rPr lang="en-US" altLang="en-US" b="1" i="1" dirty="0">
                <a:solidFill>
                  <a:srgbClr val="000000"/>
                </a:solidFill>
              </a:rPr>
              <a:t> </a:t>
            </a:r>
            <a:r>
              <a:rPr lang="en-US" altLang="en-US" b="1" i="1" dirty="0" err="1">
                <a:solidFill>
                  <a:srgbClr val="000000"/>
                </a:solidFill>
              </a:rPr>
              <a:t>parsimoniae</a:t>
            </a:r>
            <a:r>
              <a:rPr lang="en-US" altLang="en-US" dirty="0">
                <a:solidFill>
                  <a:srgbClr val="000000"/>
                </a:solidFill>
              </a:rPr>
              <a:t>, translating to </a:t>
            </a:r>
            <a:r>
              <a:rPr lang="en-US" altLang="en-US" b="1" dirty="0">
                <a:solidFill>
                  <a:srgbClr val="000000"/>
                </a:solidFill>
              </a:rPr>
              <a:t>law of parsimony</a:t>
            </a:r>
            <a:r>
              <a:rPr lang="en-US" altLang="en-US" dirty="0">
                <a:solidFill>
                  <a:srgbClr val="000000"/>
                </a:solidFill>
              </a:rPr>
              <a:t>, </a:t>
            </a:r>
            <a:r>
              <a:rPr lang="en-US" altLang="en-US" b="1" dirty="0">
                <a:solidFill>
                  <a:srgbClr val="000000"/>
                </a:solidFill>
              </a:rPr>
              <a:t>law of </a:t>
            </a:r>
            <a:r>
              <a:rPr lang="en-US" altLang="en-US" b="1" dirty="0">
                <a:solidFill>
                  <a:srgbClr val="0645AD"/>
                </a:solidFill>
                <a:hlinkClick r:id="rId6" tooltip="Frugality"/>
              </a:rPr>
              <a:t>economy</a:t>
            </a:r>
            <a:r>
              <a:rPr lang="en-US" altLang="en-US" dirty="0">
                <a:solidFill>
                  <a:srgbClr val="000000"/>
                </a:solidFill>
              </a:rPr>
              <a:t> or </a:t>
            </a:r>
            <a:r>
              <a:rPr lang="en-US" altLang="en-US" b="1" dirty="0">
                <a:solidFill>
                  <a:srgbClr val="000000"/>
                </a:solidFill>
              </a:rPr>
              <a:t>law of succinctness</a:t>
            </a:r>
            <a:r>
              <a:rPr lang="en-US" altLang="en-US" dirty="0">
                <a:solidFill>
                  <a:srgbClr val="000000"/>
                </a:solidFill>
              </a:rPr>
              <a:t>, is a principle that generally recommends, when faced with competing hypotheses that are equal in other respects, selecting the one that makes the fewest new assumptions.</a:t>
            </a:r>
            <a:endParaRPr lang="en-GB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3017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in R</a:t>
            </a:r>
          </a:p>
        </p:txBody>
      </p:sp>
      <p:sp>
        <p:nvSpPr>
          <p:cNvPr id="994307" name="Rectangle 3"/>
          <p:cNvSpPr>
            <a:spLocks noChangeArrowheads="1"/>
          </p:cNvSpPr>
          <p:nvPr/>
        </p:nvSpPr>
        <p:spPr bwMode="auto">
          <a:xfrm>
            <a:off x="473075" y="990600"/>
            <a:ext cx="3794125" cy="16160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000" dirty="0"/>
              <a:t>&gt; </a:t>
            </a:r>
            <a:r>
              <a:rPr lang="en-US" altLang="en-US" sz="2000" dirty="0" err="1"/>
              <a:t>confint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Binfit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Waiting for profiling to be done...</a:t>
            </a:r>
          </a:p>
          <a:p>
            <a:r>
              <a:rPr lang="en-US" altLang="en-US" sz="2000" dirty="0"/>
              <a:t>                 2.5 %    97.5 %</a:t>
            </a:r>
          </a:p>
          <a:p>
            <a:r>
              <a:rPr lang="en-US" altLang="en-US" sz="2000" dirty="0"/>
              <a:t>(Intercept) -12.495493 -7.183837</a:t>
            </a:r>
          </a:p>
          <a:p>
            <a:r>
              <a:rPr lang="en-US" altLang="en-US" sz="2000" dirty="0"/>
              <a:t>age           1.384860  2.343543</a:t>
            </a:r>
          </a:p>
        </p:txBody>
      </p:sp>
      <p:sp>
        <p:nvSpPr>
          <p:cNvPr id="994308" name="Rectangle 4"/>
          <p:cNvSpPr>
            <a:spLocks noChangeArrowheads="1"/>
          </p:cNvSpPr>
          <p:nvPr/>
        </p:nvSpPr>
        <p:spPr bwMode="auto">
          <a:xfrm>
            <a:off x="304800" y="4648200"/>
            <a:ext cx="3733800" cy="16160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000" dirty="0"/>
              <a:t>&gt; </a:t>
            </a:r>
            <a:r>
              <a:rPr lang="en-US" altLang="en-US" sz="2000" dirty="0" err="1"/>
              <a:t>confint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Binfit</a:t>
            </a:r>
            <a:r>
              <a:rPr lang="en-US" altLang="en-US" sz="2000" dirty="0"/>
              <a:t>, level=0.9)</a:t>
            </a:r>
          </a:p>
          <a:p>
            <a:r>
              <a:rPr lang="en-US" altLang="en-US" sz="2000" dirty="0"/>
              <a:t>Waiting for profiling to be done...</a:t>
            </a:r>
          </a:p>
          <a:p>
            <a:r>
              <a:rPr lang="en-US" altLang="en-US" sz="2000" dirty="0"/>
              <a:t>                   5 %      95 %</a:t>
            </a:r>
          </a:p>
          <a:p>
            <a:r>
              <a:rPr lang="en-US" altLang="en-US" sz="2000" dirty="0"/>
              <a:t>(Intercept) -11.951473 -7.512638</a:t>
            </a:r>
          </a:p>
          <a:p>
            <a:r>
              <a:rPr lang="en-US" altLang="en-US" sz="2000" dirty="0"/>
              <a:t>age           1.445114  2.246418</a:t>
            </a:r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4953000" y="2819400"/>
            <a:ext cx="3810000" cy="16160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000" dirty="0"/>
              <a:t>&gt; </a:t>
            </a:r>
            <a:r>
              <a:rPr lang="en-US" altLang="en-US" sz="2000" dirty="0" err="1"/>
              <a:t>confint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Binfit</a:t>
            </a:r>
            <a:r>
              <a:rPr lang="en-US" altLang="en-US" sz="2000" dirty="0"/>
              <a:t>, level=0.99)</a:t>
            </a:r>
          </a:p>
          <a:p>
            <a:r>
              <a:rPr lang="en-US" altLang="en-US" sz="2000" dirty="0"/>
              <a:t>Waiting for profiling to be done...</a:t>
            </a:r>
          </a:p>
          <a:p>
            <a:r>
              <a:rPr lang="en-US" altLang="en-US" sz="2000" dirty="0"/>
              <a:t>                 0.5 %    99.5 %</a:t>
            </a:r>
          </a:p>
          <a:p>
            <a:r>
              <a:rPr lang="en-US" altLang="en-US" sz="2000" dirty="0"/>
              <a:t>(Intercept) -13.628814 -6.580419</a:t>
            </a:r>
          </a:p>
          <a:p>
            <a:r>
              <a:rPr lang="en-US" altLang="en-US" sz="2000" dirty="0"/>
              <a:t>age           1.273764  2.545387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62475" y="1066800"/>
            <a:ext cx="3733800" cy="120032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dirty="0"/>
              <a:t>&gt; </a:t>
            </a:r>
            <a:r>
              <a:rPr lang="en-US" altLang="en-US" dirty="0" err="1"/>
              <a:t>confint.default</a:t>
            </a:r>
            <a:r>
              <a:rPr lang="en-US" altLang="en-US" dirty="0"/>
              <a:t>(</a:t>
            </a:r>
            <a:r>
              <a:rPr lang="en-US" altLang="en-US" dirty="0" err="1"/>
              <a:t>Binfit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                 2.5 %    97.5 %</a:t>
            </a:r>
          </a:p>
          <a:p>
            <a:r>
              <a:rPr lang="en-US" altLang="en-US" dirty="0"/>
              <a:t>(Intercept) -12.092945 -6.856308</a:t>
            </a:r>
          </a:p>
          <a:p>
            <a:r>
              <a:rPr lang="en-US" altLang="en-US" dirty="0"/>
              <a:t>age           1.328946  2.274693</a:t>
            </a:r>
          </a:p>
        </p:txBody>
      </p:sp>
    </p:spTree>
    <p:extLst>
      <p:ext uri="{BB962C8B-B14F-4D97-AF65-F5344CB8AC3E}">
        <p14:creationId xmlns:p14="http://schemas.microsoft.com/office/powerpoint/2010/main" val="3334135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Bayesian Probability</a:t>
            </a:r>
          </a:p>
        </p:txBody>
      </p:sp>
      <p:sp>
        <p:nvSpPr>
          <p:cNvPr id="996355" name="Text Box 3"/>
          <p:cNvSpPr txBox="1">
            <a:spLocks noChangeArrowheads="1"/>
          </p:cNvSpPr>
          <p:nvPr/>
        </p:nvSpPr>
        <p:spPr bwMode="auto">
          <a:xfrm>
            <a:off x="463550" y="1028700"/>
            <a:ext cx="7842250" cy="4991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Read about this in Haddon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It is a different basis of statistical inference in which parameters are considered to be random, and the data are fixed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It involves specifying “prior distributions” for the parameters, that are modified or updated based on the data collected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use of priors is controversial</a:t>
            </a:r>
          </a:p>
        </p:txBody>
      </p:sp>
    </p:spTree>
    <p:extLst>
      <p:ext uri="{BB962C8B-B14F-4D97-AF65-F5344CB8AC3E}">
        <p14:creationId xmlns:p14="http://schemas.microsoft.com/office/powerpoint/2010/main" val="1519274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Bayesian Probability</a:t>
            </a:r>
          </a:p>
        </p:txBody>
      </p:sp>
      <p:sp>
        <p:nvSpPr>
          <p:cNvPr id="996355" name="Text Box 3"/>
          <p:cNvSpPr txBox="1">
            <a:spLocks noChangeArrowheads="1"/>
          </p:cNvSpPr>
          <p:nvPr/>
        </p:nvSpPr>
        <p:spPr bwMode="auto">
          <a:xfrm>
            <a:off x="463550" y="1028700"/>
            <a:ext cx="7842250" cy="52959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2400"/>
              </a:spcAft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Priors are a difficulty, especially multivariate priors</a:t>
            </a:r>
          </a:p>
          <a:p>
            <a:pPr>
              <a:spcAft>
                <a:spcPts val="2400"/>
              </a:spcAft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We should be robust to subjectivity</a:t>
            </a:r>
          </a:p>
          <a:p>
            <a:pPr>
              <a:spcAft>
                <a:spcPts val="2400"/>
              </a:spcAft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Potential for false precision</a:t>
            </a:r>
          </a:p>
          <a:p>
            <a:pPr>
              <a:spcAft>
                <a:spcPts val="2400"/>
              </a:spcAft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But sometimes I find a small number of </a:t>
            </a:r>
            <a:r>
              <a:rPr lang="en-US" sz="2800" u="sng" dirty="0"/>
              <a:t>objective</a:t>
            </a:r>
            <a:r>
              <a:rPr lang="en-US" sz="2800" dirty="0"/>
              <a:t> priors helpful</a:t>
            </a:r>
          </a:p>
          <a:p>
            <a:pPr>
              <a:spcAft>
                <a:spcPts val="2400"/>
              </a:spcAft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Objective priors are just a likelihood component for me (see F6005)</a:t>
            </a: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509136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Bayesian Probability</a:t>
            </a:r>
          </a:p>
        </p:txBody>
      </p:sp>
      <p:sp>
        <p:nvSpPr>
          <p:cNvPr id="996355" name="Text Box 3"/>
          <p:cNvSpPr txBox="1">
            <a:spLocks noChangeArrowheads="1"/>
          </p:cNvSpPr>
          <p:nvPr/>
        </p:nvSpPr>
        <p:spPr bwMode="auto">
          <a:xfrm>
            <a:off x="463550" y="1028700"/>
            <a:ext cx="7842250" cy="5524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2400"/>
              </a:spcAft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My inference is still frequentist</a:t>
            </a:r>
          </a:p>
          <a:p>
            <a:pPr>
              <a:spcAft>
                <a:spcPts val="2400"/>
              </a:spcAft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You can simulation test frequentist inference, so there is an objective interpretation</a:t>
            </a:r>
          </a:p>
          <a:p>
            <a:pPr>
              <a:spcAft>
                <a:spcPts val="2400"/>
              </a:spcAft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Bayesian probability: </a:t>
            </a:r>
            <a:r>
              <a:rPr lang="en-CA" sz="2800" dirty="0"/>
              <a:t> is interpreted either as 1) reasonable expectation representing a state of knowledge</a:t>
            </a:r>
            <a:r>
              <a:rPr lang="en-CA" sz="2800" baseline="30000" dirty="0"/>
              <a:t>,</a:t>
            </a:r>
            <a:r>
              <a:rPr lang="en-CA" sz="2800" dirty="0"/>
              <a:t> or 2) as quantification of a personal belief (Wikipedia)</a:t>
            </a:r>
          </a:p>
          <a:p>
            <a:pPr>
              <a:spcAft>
                <a:spcPts val="2400"/>
              </a:spcAft>
              <a:buClrTx/>
              <a:buFont typeface="Wingdings" panose="05000000000000000000" pitchFamily="2" charset="2"/>
              <a:buChar char="Ø"/>
            </a:pPr>
            <a:r>
              <a:rPr lang="en-US" sz="2800" dirty="0"/>
              <a:t>It is not completely honest to explain Bayesian probability using frequentist concepts.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7572644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3600" dirty="0">
                <a:solidFill>
                  <a:schemeClr val="tx1"/>
                </a:solidFill>
              </a:rPr>
              <a:t>Foundations of Frequentist statistical inference (not Bayesian)</a:t>
            </a:r>
          </a:p>
        </p:txBody>
      </p:sp>
      <p:sp>
        <p:nvSpPr>
          <p:cNvPr id="1008643" name="Text Box 3"/>
          <p:cNvSpPr txBox="1">
            <a:spLocks noChangeArrowheads="1"/>
          </p:cNvSpPr>
          <p:nvPr/>
        </p:nvSpPr>
        <p:spPr bwMode="auto">
          <a:xfrm>
            <a:off x="463550" y="1371600"/>
            <a:ext cx="7766050" cy="4648200"/>
          </a:xfrm>
          <a:prstGeom prst="rect">
            <a:avLst/>
          </a:prstGeom>
          <a:solidFill>
            <a:srgbClr val="B1EBC4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lets go back to the basics to understand what is going on with CI’s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basis of frequentist statistical inference is the distribution generated by applying your model and parameter estimation method to many, many, data-sets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We imagine these data-sets – they are not real</a:t>
            </a:r>
          </a:p>
        </p:txBody>
      </p:sp>
    </p:spTree>
    <p:extLst>
      <p:ext uri="{BB962C8B-B14F-4D97-AF65-F5344CB8AC3E}">
        <p14:creationId xmlns:p14="http://schemas.microsoft.com/office/powerpoint/2010/main" val="28907146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-1905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Foundations of Frequentist inference</a:t>
            </a:r>
          </a:p>
        </p:txBody>
      </p:sp>
      <p:sp>
        <p:nvSpPr>
          <p:cNvPr id="1010691" name="Text Box 3"/>
          <p:cNvSpPr txBox="1">
            <a:spLocks noChangeArrowheads="1"/>
          </p:cNvSpPr>
          <p:nvPr/>
        </p:nvSpPr>
        <p:spPr bwMode="auto">
          <a:xfrm>
            <a:off x="533400" y="838200"/>
            <a:ext cx="8147050" cy="5715000"/>
          </a:xfrm>
          <a:prstGeom prst="rect">
            <a:avLst/>
          </a:prstGeom>
          <a:solidFill>
            <a:srgbClr val="B1EBC4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In Lab 1 you had an example of this in the survey sampling context. You looked at all possible samples from a small finite population,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and verified that the mean from a random sample of size </a:t>
            </a:r>
            <a:r>
              <a:rPr lang="en-GB" altLang="en-US" sz="2800" i="1" dirty="0">
                <a:solidFill>
                  <a:srgbClr val="FF0000"/>
                </a:solidFill>
              </a:rPr>
              <a:t>n</a:t>
            </a:r>
            <a:r>
              <a:rPr lang="en-GB" altLang="en-US" sz="2800" dirty="0"/>
              <a:t> was an unbiased estimator for the mean of the entire population (of size </a:t>
            </a:r>
            <a:r>
              <a:rPr lang="en-GB" altLang="en-US" sz="2800" i="1" dirty="0">
                <a:solidFill>
                  <a:srgbClr val="FF0000"/>
                </a:solidFill>
              </a:rPr>
              <a:t>N &gt;&gt; n</a:t>
            </a:r>
            <a:r>
              <a:rPr lang="en-GB" altLang="en-US" sz="2800" dirty="0"/>
              <a:t>)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You also verified that the variance formula gave the variance of means generated from all possible samples</a:t>
            </a:r>
          </a:p>
        </p:txBody>
      </p:sp>
    </p:spTree>
    <p:extLst>
      <p:ext uri="{BB962C8B-B14F-4D97-AF65-F5344CB8AC3E}">
        <p14:creationId xmlns:p14="http://schemas.microsoft.com/office/powerpoint/2010/main" val="22166745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525"/>
            <a:ext cx="82169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Foundations of Frequentist inference</a:t>
            </a:r>
          </a:p>
        </p:txBody>
      </p:sp>
      <p:sp>
        <p:nvSpPr>
          <p:cNvPr id="1012739" name="Text Box 3"/>
          <p:cNvSpPr txBox="1">
            <a:spLocks noChangeArrowheads="1"/>
          </p:cNvSpPr>
          <p:nvPr/>
        </p:nvSpPr>
        <p:spPr bwMode="auto">
          <a:xfrm>
            <a:off x="685800" y="914400"/>
            <a:ext cx="7988300" cy="5181600"/>
          </a:xfrm>
          <a:prstGeom prst="rect">
            <a:avLst/>
          </a:prstGeom>
          <a:solidFill>
            <a:srgbClr val="FEB0F3">
              <a:alpha val="50000"/>
            </a:srgb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Lets say that our problem involves estimating some parameter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GB" altLang="en-US" sz="2800" dirty="0"/>
              <a:t>,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Assume we have a sample of </a:t>
            </a:r>
            <a:r>
              <a:rPr lang="en-GB" altLang="en-US" sz="2800" i="1" dirty="0">
                <a:solidFill>
                  <a:srgbClr val="FF0000"/>
                </a:solidFill>
              </a:rPr>
              <a:t>n</a:t>
            </a:r>
            <a:r>
              <a:rPr lang="en-GB" altLang="en-US" sz="2800" dirty="0"/>
              <a:t> observations from a population with a very large size, so that we can assume that we are sampling from an infinite population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Let </a:t>
            </a:r>
            <a:r>
              <a:rPr lang="en-GB" altLang="en-US" sz="2800" i="1" dirty="0">
                <a:solidFill>
                  <a:srgbClr val="FF0000"/>
                </a:solidFill>
              </a:rPr>
              <a:t>s</a:t>
            </a:r>
            <a:r>
              <a:rPr lang="en-GB" altLang="en-US" sz="2800" dirty="0"/>
              <a:t> denote the set of observations,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i="1" dirty="0">
                <a:solidFill>
                  <a:srgbClr val="FF0000"/>
                </a:solidFill>
              </a:rPr>
              <a:t>s = (y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2800" i="1" dirty="0">
                <a:solidFill>
                  <a:srgbClr val="FF0000"/>
                </a:solidFill>
              </a:rPr>
              <a:t>,…,</a:t>
            </a:r>
            <a:r>
              <a:rPr lang="en-GB" altLang="en-US" sz="2800" i="1" dirty="0" err="1">
                <a:solidFill>
                  <a:srgbClr val="FF0000"/>
                </a:solidFill>
              </a:rPr>
              <a:t>y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n</a:t>
            </a:r>
            <a:r>
              <a:rPr lang="en-GB" altLang="en-US" sz="2800" i="1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748582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169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Foundations of Frequentist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4787" name="Text Box 3"/>
              <p:cNvSpPr txBox="1">
                <a:spLocks noChangeArrowheads="1"/>
              </p:cNvSpPr>
              <p:nvPr/>
            </p:nvSpPr>
            <p:spPr bwMode="auto">
              <a:xfrm>
                <a:off x="533400" y="838200"/>
                <a:ext cx="8305800" cy="6019800"/>
              </a:xfrm>
              <a:prstGeom prst="rect">
                <a:avLst/>
              </a:prstGeom>
              <a:solidFill>
                <a:srgbClr val="FEB0F3">
                  <a:alpha val="50000"/>
                </a:srgbClr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We estimate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GB" altLang="en-US" sz="2800" dirty="0"/>
                  <a:t> as some function of the observations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s</a:t>
                </a:r>
                <a:r>
                  <a:rPr lang="en-GB" altLang="en-US" sz="2800" dirty="0"/>
                  <a:t>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This function may be very complex, and we may only be able to say that it minimizes a fit function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In any event,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altLang="en-US" sz="2800" dirty="0"/>
                  <a:t> denote the estimate of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GB" altLang="en-US" sz="2800" dirty="0"/>
                  <a:t>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Imagine estimating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GB" altLang="en-US" sz="2800" dirty="0"/>
                  <a:t> many times by applying the estimation function to the different data-sets we generate in our mind, 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GB" altLang="en-US" sz="2800" dirty="0"/>
              </a:p>
            </p:txBody>
          </p:sp>
        </mc:Choice>
        <mc:Fallback xmlns="">
          <p:sp>
            <p:nvSpPr>
              <p:cNvPr id="101478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838200"/>
                <a:ext cx="8305800" cy="6019800"/>
              </a:xfrm>
              <a:prstGeom prst="rect">
                <a:avLst/>
              </a:prstGeom>
              <a:blipFill rotWithShape="0">
                <a:blip r:embed="rId3"/>
                <a:stretch>
                  <a:fillRect l="-441" t="-507" r="-190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601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2863"/>
            <a:ext cx="82169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Foundations of Frequentist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6835" name="Text Box 3"/>
              <p:cNvSpPr txBox="1">
                <a:spLocks noChangeArrowheads="1"/>
              </p:cNvSpPr>
              <p:nvPr/>
            </p:nvSpPr>
            <p:spPr bwMode="auto">
              <a:xfrm>
                <a:off x="609600" y="762000"/>
                <a:ext cx="7696200" cy="5791200"/>
              </a:xfrm>
              <a:prstGeom prst="rect">
                <a:avLst/>
              </a:prstGeom>
              <a:solidFill>
                <a:srgbClr val="FEB0F3">
                  <a:alpha val="50000"/>
                </a:srgbClr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We say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altLang="en-US" sz="2800" dirty="0"/>
                  <a:t> is unbiased for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GB" altLang="en-US" sz="2800" dirty="0"/>
                  <a:t> if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endParaRPr lang="en-GB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We also write this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alt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alt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altLang="en-US" sz="2800" dirty="0"/>
                  <a:t> have a distribution, and the amount of spread in the distribution is measured using </a:t>
                </a:r>
              </a:p>
            </p:txBody>
          </p:sp>
        </mc:Choice>
        <mc:Fallback xmlns="">
          <p:sp>
            <p:nvSpPr>
              <p:cNvPr id="101683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762000"/>
                <a:ext cx="7696200" cy="5791200"/>
              </a:xfrm>
              <a:prstGeom prst="rect">
                <a:avLst/>
              </a:prstGeom>
              <a:blipFill rotWithShape="0">
                <a:blip r:embed="rId4"/>
                <a:stretch>
                  <a:fillRect l="-475" t="-10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168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35710"/>
              </p:ext>
            </p:extLst>
          </p:nvPr>
        </p:nvGraphicFramePr>
        <p:xfrm>
          <a:off x="5562600" y="819944"/>
          <a:ext cx="2133600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77760" imgH="863280" progId="Equation.3">
                  <p:embed/>
                </p:oleObj>
              </mc:Choice>
              <mc:Fallback>
                <p:oleObj name="Equation" r:id="rId5" imgW="9777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819944"/>
                        <a:ext cx="2133600" cy="189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68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76451"/>
              </p:ext>
            </p:extLst>
          </p:nvPr>
        </p:nvGraphicFramePr>
        <p:xfrm>
          <a:off x="2971800" y="4191000"/>
          <a:ext cx="4081462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79560" imgH="863280" progId="Equation.3">
                  <p:embed/>
                </p:oleObj>
              </mc:Choice>
              <mc:Fallback>
                <p:oleObj name="Equation" r:id="rId7" imgW="18795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191000"/>
                        <a:ext cx="4081462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53818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simple example</a:t>
            </a:r>
          </a:p>
        </p:txBody>
      </p:sp>
      <p:sp>
        <p:nvSpPr>
          <p:cNvPr id="1018883" name="Text Box 3"/>
          <p:cNvSpPr txBox="1">
            <a:spLocks noChangeArrowheads="1"/>
          </p:cNvSpPr>
          <p:nvPr/>
        </p:nvSpPr>
        <p:spPr bwMode="auto">
          <a:xfrm>
            <a:off x="381000" y="838200"/>
            <a:ext cx="8077200" cy="2362200"/>
          </a:xfrm>
          <a:prstGeom prst="rect">
            <a:avLst/>
          </a:prstGeom>
          <a:solidFill>
            <a:srgbClr val="DCFDB1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If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=p</a:t>
            </a:r>
            <a:r>
              <a:rPr lang="en-GB" altLang="en-US" sz="2800" dirty="0"/>
              <a:t> for a Binomial distribution with size </a:t>
            </a:r>
            <a:r>
              <a:rPr lang="en-GB" altLang="en-US" sz="2800" i="1" dirty="0">
                <a:solidFill>
                  <a:srgbClr val="FF0000"/>
                </a:solidFill>
              </a:rPr>
              <a:t>n=30</a:t>
            </a:r>
            <a:r>
              <a:rPr lang="en-GB" altLang="en-US" sz="2800" dirty="0"/>
              <a:t> and true probability of success </a:t>
            </a:r>
            <a:r>
              <a:rPr lang="en-GB" altLang="en-US" sz="2800" i="1" dirty="0">
                <a:solidFill>
                  <a:srgbClr val="FF0000"/>
                </a:solidFill>
              </a:rPr>
              <a:t>p=0.42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Statistical theory tells us that the mean and variance of this Binomial distribution is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</p:txBody>
      </p:sp>
      <p:graphicFrame>
        <p:nvGraphicFramePr>
          <p:cNvPr id="1018885" name="Object 5"/>
          <p:cNvGraphicFramePr>
            <a:graphicFrameLocks noChangeAspect="1"/>
          </p:cNvGraphicFramePr>
          <p:nvPr/>
        </p:nvGraphicFramePr>
        <p:xfrm>
          <a:off x="1658938" y="3200400"/>
          <a:ext cx="6073775" cy="284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09600" imgH="1409400" progId="Equation.3">
                  <p:embed/>
                </p:oleObj>
              </mc:Choice>
              <mc:Fallback>
                <p:oleObj name="Equation" r:id="rId3" imgW="3009600" imgH="140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938" y="3200400"/>
                        <a:ext cx="6073775" cy="284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656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Which comes first: the model or data</a:t>
            </a:r>
          </a:p>
        </p:txBody>
      </p:sp>
      <p:sp>
        <p:nvSpPr>
          <p:cNvPr id="7854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334000"/>
          </a:xfrm>
          <a:solidFill>
            <a:schemeClr val="accent4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Conceptually, model selection is independent of the data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Once a model is chosen, optimum values for parameters are selected based on data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In practise, a range of plausible models are available, and model selection occurs in steps, based partly on the ability to fit data, but also on the </a:t>
            </a:r>
            <a:r>
              <a:rPr lang="en-GB" altLang="en-US" sz="2800" dirty="0">
                <a:solidFill>
                  <a:srgbClr val="FF0000"/>
                </a:solidFill>
              </a:rPr>
              <a:t>reliability</a:t>
            </a:r>
            <a:r>
              <a:rPr lang="en-GB" altLang="en-US" sz="2800" dirty="0">
                <a:solidFill>
                  <a:srgbClr val="000000"/>
                </a:solidFill>
              </a:rPr>
              <a:t> of the model </a:t>
            </a:r>
          </a:p>
        </p:txBody>
      </p:sp>
    </p:spTree>
    <p:extLst>
      <p:ext uri="{BB962C8B-B14F-4D97-AF65-F5344CB8AC3E}">
        <p14:creationId xmlns:p14="http://schemas.microsoft.com/office/powerpoint/2010/main" val="40968181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2756" y="-9525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0931" name="Text Box 3"/>
              <p:cNvSpPr txBox="1">
                <a:spLocks noChangeArrowheads="1"/>
              </p:cNvSpPr>
              <p:nvPr/>
            </p:nvSpPr>
            <p:spPr bwMode="auto">
              <a:xfrm>
                <a:off x="462756" y="838200"/>
                <a:ext cx="7766844" cy="4648200"/>
              </a:xfrm>
              <a:prstGeom prst="rect">
                <a:avLst/>
              </a:prstGeom>
              <a:solidFill>
                <a:srgbClr val="DCFDB1"/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So the mean is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12.6</a:t>
                </a:r>
                <a:r>
                  <a:rPr lang="en-GB" altLang="en-US" sz="2800" dirty="0"/>
                  <a:t> and the variance is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7.308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Statistical theory also tells us that if we estimate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p</a:t>
                </a:r>
                <a:r>
                  <a:rPr lang="en-GB" altLang="en-US" sz="2800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GB" altLang="en-US" sz="2800" dirty="0"/>
                  <a:t>then this estimator is unbiased and has variance</a:t>
                </a: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endParaRPr lang="en-GB" altLang="en-US" sz="2800" dirty="0"/>
              </a:p>
            </p:txBody>
          </p:sp>
        </mc:Choice>
        <mc:Fallback xmlns="">
          <p:sp>
            <p:nvSpPr>
              <p:cNvPr id="102093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756" y="838200"/>
                <a:ext cx="7766844" cy="4648200"/>
              </a:xfrm>
              <a:prstGeom prst="rect">
                <a:avLst/>
              </a:prstGeom>
              <a:blipFill rotWithShape="0">
                <a:blip r:embed="rId4"/>
                <a:stretch>
                  <a:fillRect l="-471" t="-65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09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767700"/>
              </p:ext>
            </p:extLst>
          </p:nvPr>
        </p:nvGraphicFramePr>
        <p:xfrm>
          <a:off x="1676400" y="4038600"/>
          <a:ext cx="5129213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61960" imgH="393480" progId="Equation.3">
                  <p:embed/>
                </p:oleObj>
              </mc:Choice>
              <mc:Fallback>
                <p:oleObj name="Equation" r:id="rId5" imgW="2361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5129213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456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simple example results</a:t>
            </a:r>
          </a:p>
        </p:txBody>
      </p:sp>
      <p:sp>
        <p:nvSpPr>
          <p:cNvPr id="1022984" name="Rectangle 8"/>
          <p:cNvSpPr>
            <a:spLocks noChangeArrowheads="1"/>
          </p:cNvSpPr>
          <p:nvPr/>
        </p:nvSpPr>
        <p:spPr bwMode="auto">
          <a:xfrm>
            <a:off x="228600" y="1066800"/>
            <a:ext cx="4343400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400" dirty="0"/>
              <a:t>&gt; y = </a:t>
            </a:r>
            <a:r>
              <a:rPr lang="en-US" altLang="en-US" sz="2400" dirty="0" err="1"/>
              <a:t>rbinom</a:t>
            </a:r>
            <a:r>
              <a:rPr lang="en-US" altLang="en-US" sz="2400" dirty="0"/>
              <a:t>(10000,30,0.42)</a:t>
            </a:r>
          </a:p>
          <a:p>
            <a:r>
              <a:rPr lang="en-US" altLang="en-US" sz="2400" dirty="0"/>
              <a:t>&gt; phat = y/30</a:t>
            </a:r>
          </a:p>
          <a:p>
            <a:r>
              <a:rPr lang="en-US" altLang="en-US" sz="2400" dirty="0"/>
              <a:t>&gt; temp= table(phat)</a:t>
            </a:r>
          </a:p>
          <a:p>
            <a:r>
              <a:rPr lang="en-US" altLang="en-US" sz="2400" dirty="0"/>
              <a:t>&gt; </a:t>
            </a:r>
            <a:r>
              <a:rPr lang="en-US" altLang="en-US" sz="2400" dirty="0" err="1"/>
              <a:t>barplot</a:t>
            </a:r>
            <a:r>
              <a:rPr lang="en-US" altLang="en-US" sz="2400" dirty="0"/>
              <a:t>(</a:t>
            </a:r>
            <a:r>
              <a:rPr lang="en-US" altLang="en-US" sz="2400" dirty="0" err="1"/>
              <a:t>temp,main</a:t>
            </a:r>
            <a:r>
              <a:rPr lang="en-US" altLang="en-US" sz="2400" dirty="0"/>
              <a:t>='Frequency of phat')</a:t>
            </a:r>
          </a:p>
          <a:p>
            <a:r>
              <a:rPr lang="en-US" altLang="en-US" sz="2400" dirty="0"/>
              <a:t>&gt; </a:t>
            </a:r>
            <a:r>
              <a:rPr lang="en-US" altLang="en-US" sz="2400" dirty="0" err="1"/>
              <a:t>E.phat</a:t>
            </a:r>
            <a:r>
              <a:rPr lang="en-US" altLang="en-US" sz="2400" dirty="0"/>
              <a:t> = mean(phat)</a:t>
            </a:r>
          </a:p>
          <a:p>
            <a:r>
              <a:rPr lang="en-US" altLang="en-US" sz="2400" dirty="0"/>
              <a:t>&gt; </a:t>
            </a:r>
            <a:r>
              <a:rPr lang="en-US" altLang="en-US" sz="2400" dirty="0" err="1"/>
              <a:t>var.phat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var</a:t>
            </a:r>
            <a:r>
              <a:rPr lang="en-US" altLang="en-US" sz="2400" dirty="0"/>
              <a:t>(phat)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E.phat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[1] 0.41892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var.phat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[1] 0.008015946</a:t>
            </a:r>
          </a:p>
        </p:txBody>
      </p:sp>
      <p:sp>
        <p:nvSpPr>
          <p:cNvPr id="1022986" name="AutoShape 10"/>
          <p:cNvSpPr>
            <a:spLocks/>
          </p:cNvSpPr>
          <p:nvPr/>
        </p:nvSpPr>
        <p:spPr bwMode="auto">
          <a:xfrm>
            <a:off x="2057400" y="5334000"/>
            <a:ext cx="2209800" cy="685800"/>
          </a:xfrm>
          <a:prstGeom prst="borderCallout1">
            <a:avLst>
              <a:gd name="adj1" fmla="val 16667"/>
              <a:gd name="adj2" fmla="val 103449"/>
              <a:gd name="adj3" fmla="val -162037"/>
              <a:gd name="adj4" fmla="val 160560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looks like a normal distribution</a:t>
            </a:r>
            <a:endParaRPr lang="el-GR" altLang="en-US"/>
          </a:p>
        </p:txBody>
      </p:sp>
      <p:sp>
        <p:nvSpPr>
          <p:cNvPr id="1022987" name="AutoShape 11"/>
          <p:cNvSpPr>
            <a:spLocks/>
          </p:cNvSpPr>
          <p:nvPr/>
        </p:nvSpPr>
        <p:spPr bwMode="auto">
          <a:xfrm>
            <a:off x="4572000" y="990600"/>
            <a:ext cx="2438400" cy="381000"/>
          </a:xfrm>
          <a:prstGeom prst="borderCallout1">
            <a:avLst>
              <a:gd name="adj1" fmla="val 30000"/>
              <a:gd name="adj2" fmla="val -3125"/>
              <a:gd name="adj3" fmla="val 150417"/>
              <a:gd name="adj4" fmla="val -10533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10000 estimates of p</a:t>
            </a:r>
            <a:endParaRPr lang="el-G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19" y="1476948"/>
            <a:ext cx="4546271" cy="45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03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25450" y="-92075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simple example</a:t>
            </a:r>
          </a:p>
        </p:txBody>
      </p:sp>
      <p:sp>
        <p:nvSpPr>
          <p:cNvPr id="1025027" name="Text Box 3"/>
          <p:cNvSpPr txBox="1">
            <a:spLocks noChangeArrowheads="1"/>
          </p:cNvSpPr>
          <p:nvPr/>
        </p:nvSpPr>
        <p:spPr bwMode="auto">
          <a:xfrm>
            <a:off x="425450" y="838200"/>
            <a:ext cx="8216900" cy="4648200"/>
          </a:xfrm>
          <a:prstGeom prst="rect">
            <a:avLst/>
          </a:prstGeom>
          <a:solidFill>
            <a:srgbClr val="DCFDB1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We can see that the sampling distribution of     looks Normal with mean </a:t>
            </a:r>
            <a:r>
              <a:rPr lang="en-GB" altLang="en-US" sz="2800" i="1" dirty="0">
                <a:solidFill>
                  <a:srgbClr val="FF0000"/>
                </a:solidFill>
              </a:rPr>
              <a:t>p</a:t>
            </a:r>
            <a:r>
              <a:rPr lang="en-GB" altLang="en-US" sz="2800" dirty="0"/>
              <a:t> and variance </a:t>
            </a:r>
            <a:r>
              <a:rPr lang="en-GB" altLang="en-US" sz="2800" i="1" dirty="0">
                <a:solidFill>
                  <a:srgbClr val="FF0000"/>
                </a:solidFill>
              </a:rPr>
              <a:t>p(1-p)/n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If we subtract off the mean and divide by square root of the variance then the sampling distribution should look Normal with mean 0 and variance 1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That is,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</p:txBody>
      </p:sp>
      <p:graphicFrame>
        <p:nvGraphicFramePr>
          <p:cNvPr id="1025028" name="Object 4"/>
          <p:cNvGraphicFramePr>
            <a:graphicFrameLocks noChangeAspect="1"/>
          </p:cNvGraphicFramePr>
          <p:nvPr/>
        </p:nvGraphicFramePr>
        <p:xfrm>
          <a:off x="7772400" y="914400"/>
          <a:ext cx="33178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280" imgH="203040" progId="Equation.3">
                  <p:embed/>
                </p:oleObj>
              </mc:Choice>
              <mc:Fallback>
                <p:oleObj name="Equation" r:id="rId3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914400"/>
                        <a:ext cx="331788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341907"/>
              </p:ext>
            </p:extLst>
          </p:nvPr>
        </p:nvGraphicFramePr>
        <p:xfrm>
          <a:off x="2971800" y="4267200"/>
          <a:ext cx="40370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54000" imgH="444240" progId="Equation.3">
                  <p:embed/>
                </p:oleObj>
              </mc:Choice>
              <mc:Fallback>
                <p:oleObj name="Equation" r:id="rId5" imgW="1854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267200"/>
                        <a:ext cx="40370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47222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simple example</a:t>
            </a:r>
          </a:p>
        </p:txBody>
      </p:sp>
      <p:sp>
        <p:nvSpPr>
          <p:cNvPr id="1027075" name="Text Box 3"/>
          <p:cNvSpPr txBox="1">
            <a:spLocks noChangeArrowheads="1"/>
          </p:cNvSpPr>
          <p:nvPr/>
        </p:nvSpPr>
        <p:spPr bwMode="auto">
          <a:xfrm>
            <a:off x="381000" y="838200"/>
            <a:ext cx="8153400" cy="4648200"/>
          </a:xfrm>
          <a:prstGeom prst="rect">
            <a:avLst/>
          </a:prstGeom>
          <a:solidFill>
            <a:srgbClr val="DCFDB1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We can use the normal approximation to produce a confidence interval for </a:t>
            </a:r>
            <a:r>
              <a:rPr lang="en-GB" altLang="en-US" sz="2800" i="1" dirty="0">
                <a:solidFill>
                  <a:srgbClr val="FF0000"/>
                </a:solidFill>
              </a:rPr>
              <a:t>p</a:t>
            </a:r>
            <a:r>
              <a:rPr lang="en-GB" altLang="en-US" sz="2800" dirty="0"/>
              <a:t>,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upper confidence interval, </a:t>
            </a:r>
            <a:r>
              <a:rPr lang="en-GB" altLang="en-US" sz="2800" i="1" dirty="0">
                <a:solidFill>
                  <a:srgbClr val="FF0000"/>
                </a:solidFill>
              </a:rPr>
              <a:t>P.U</a:t>
            </a:r>
            <a:r>
              <a:rPr lang="en-GB" altLang="en-US" sz="2800" dirty="0"/>
              <a:t>, is given by         </a:t>
            </a:r>
            <a:r>
              <a:rPr lang="en-GB" altLang="en-US" sz="2800" i="1" dirty="0">
                <a:solidFill>
                  <a:srgbClr val="FF0000"/>
                </a:solidFill>
              </a:rPr>
              <a:t>Z(P.U) = Z</a:t>
            </a:r>
            <a:r>
              <a:rPr lang="el-GR" altLang="en-US" sz="2800" i="1" baseline="-25000" dirty="0">
                <a:solidFill>
                  <a:srgbClr val="FF0000"/>
                </a:solidFill>
              </a:rPr>
              <a:t>α</a:t>
            </a:r>
            <a:r>
              <a:rPr lang="en-US" altLang="en-US" sz="2800" i="1" baseline="-25000" dirty="0">
                <a:solidFill>
                  <a:srgbClr val="FF0000"/>
                </a:solidFill>
              </a:rPr>
              <a:t>/2</a:t>
            </a:r>
            <a:r>
              <a:rPr lang="en-US" altLang="en-US" sz="2800" dirty="0"/>
              <a:t> </a:t>
            </a:r>
            <a:r>
              <a:rPr lang="en-US" altLang="en-US" sz="2800" i="1" dirty="0">
                <a:solidFill>
                  <a:srgbClr val="FF0000"/>
                </a:solidFill>
              </a:rPr>
              <a:t>= - </a:t>
            </a:r>
            <a:r>
              <a:rPr lang="en-GB" altLang="en-US" sz="2800" i="1" dirty="0">
                <a:solidFill>
                  <a:srgbClr val="FF0000"/>
                </a:solidFill>
              </a:rPr>
              <a:t>Z</a:t>
            </a:r>
            <a:r>
              <a:rPr lang="en-US" altLang="en-US" sz="2800" i="1" baseline="-25000" dirty="0">
                <a:solidFill>
                  <a:srgbClr val="FF0000"/>
                </a:solidFill>
              </a:rPr>
              <a:t>1-</a:t>
            </a:r>
            <a:r>
              <a:rPr lang="el-GR" altLang="en-US" sz="2800" i="1" baseline="-25000" dirty="0">
                <a:solidFill>
                  <a:srgbClr val="FF0000"/>
                </a:solidFill>
              </a:rPr>
              <a:t>α</a:t>
            </a:r>
            <a:r>
              <a:rPr lang="en-US" altLang="en-US" sz="2800" i="1" baseline="-25000" dirty="0">
                <a:solidFill>
                  <a:srgbClr val="FF0000"/>
                </a:solidFill>
              </a:rPr>
              <a:t>/2</a:t>
            </a:r>
            <a:r>
              <a:rPr lang="en-US" altLang="en-US" sz="2800" dirty="0"/>
              <a:t>,  and the lower interval is given by </a:t>
            </a:r>
            <a:r>
              <a:rPr lang="en-GB" altLang="en-US" sz="2800" i="1" dirty="0">
                <a:solidFill>
                  <a:srgbClr val="FF0000"/>
                </a:solidFill>
              </a:rPr>
              <a:t>Z(P.L) = Z </a:t>
            </a:r>
            <a:r>
              <a:rPr lang="en-US" altLang="en-US" sz="2800" i="1" baseline="-25000" dirty="0">
                <a:solidFill>
                  <a:srgbClr val="FF0000"/>
                </a:solidFill>
              </a:rPr>
              <a:t>1-</a:t>
            </a:r>
            <a:r>
              <a:rPr lang="en-GB" altLang="en-US" sz="2800" i="1" dirty="0">
                <a:solidFill>
                  <a:srgbClr val="FF0000"/>
                </a:solidFill>
              </a:rPr>
              <a:t> </a:t>
            </a:r>
            <a:r>
              <a:rPr lang="el-GR" altLang="en-US" sz="2800" i="1" baseline="-25000" dirty="0">
                <a:solidFill>
                  <a:srgbClr val="FF0000"/>
                </a:solidFill>
              </a:rPr>
              <a:t>α</a:t>
            </a:r>
            <a:r>
              <a:rPr lang="en-US" altLang="en-US" sz="2800" i="1" baseline="-25000" dirty="0">
                <a:solidFill>
                  <a:srgbClr val="FF0000"/>
                </a:solidFill>
              </a:rPr>
              <a:t>/2</a:t>
            </a: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l-GR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</p:txBody>
      </p:sp>
      <p:graphicFrame>
        <p:nvGraphicFramePr>
          <p:cNvPr id="1027078" name="Object 6"/>
          <p:cNvGraphicFramePr>
            <a:graphicFrameLocks noChangeAspect="1"/>
          </p:cNvGraphicFramePr>
          <p:nvPr/>
        </p:nvGraphicFramePr>
        <p:xfrm>
          <a:off x="2293938" y="4419600"/>
          <a:ext cx="40370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54000" imgH="444240" progId="Equation.3">
                  <p:embed/>
                </p:oleObj>
              </mc:Choice>
              <mc:Fallback>
                <p:oleObj name="Equation" r:id="rId3" imgW="1854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938" y="4419600"/>
                        <a:ext cx="40370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3251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169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simple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140" y="320749"/>
            <a:ext cx="4804213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6" y="1394913"/>
            <a:ext cx="4419600" cy="36933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p=0.42;n=30</a:t>
            </a:r>
          </a:p>
          <a:p>
            <a:r>
              <a:rPr lang="en-CA" dirty="0" err="1"/>
              <a:t>Zphat</a:t>
            </a:r>
            <a:r>
              <a:rPr lang="en-CA" dirty="0"/>
              <a:t> = (</a:t>
            </a:r>
            <a:r>
              <a:rPr lang="en-CA" dirty="0" err="1"/>
              <a:t>as.numeric</a:t>
            </a:r>
            <a:r>
              <a:rPr lang="en-CA" dirty="0"/>
              <a:t>(names(temp))-p)/</a:t>
            </a:r>
            <a:r>
              <a:rPr lang="en-CA" dirty="0" err="1"/>
              <a:t>sqrt</a:t>
            </a:r>
            <a:r>
              <a:rPr lang="en-CA" dirty="0"/>
              <a:t>(p*(1-p)/n)</a:t>
            </a:r>
          </a:p>
          <a:p>
            <a:r>
              <a:rPr lang="en-CA" dirty="0"/>
              <a:t>temp2=</a:t>
            </a:r>
            <a:r>
              <a:rPr lang="en-CA" dirty="0" err="1"/>
              <a:t>barplot</a:t>
            </a:r>
            <a:r>
              <a:rPr lang="en-CA" dirty="0"/>
              <a:t>(temp/10000,main='Frequency of (phat)',</a:t>
            </a:r>
            <a:r>
              <a:rPr lang="en-CA" dirty="0" err="1"/>
              <a:t>names.arg</a:t>
            </a:r>
            <a:r>
              <a:rPr lang="en-CA" dirty="0"/>
              <a:t>=round(</a:t>
            </a:r>
            <a:r>
              <a:rPr lang="en-CA" dirty="0" err="1"/>
              <a:t>Zphat,digits</a:t>
            </a:r>
            <a:r>
              <a:rPr lang="en-CA" dirty="0"/>
              <a:t>=2),</a:t>
            </a:r>
          </a:p>
          <a:p>
            <a:r>
              <a:rPr lang="en-CA" dirty="0" err="1"/>
              <a:t>ylim</a:t>
            </a:r>
            <a:r>
              <a:rPr lang="en-CA" dirty="0"/>
              <a:t>=c(0,0.15))</a:t>
            </a:r>
          </a:p>
          <a:p>
            <a:endParaRPr lang="en-CA" dirty="0"/>
          </a:p>
          <a:p>
            <a:r>
              <a:rPr lang="en-CA" dirty="0" err="1"/>
              <a:t>pt</a:t>
            </a:r>
            <a:r>
              <a:rPr lang="en-CA" dirty="0"/>
              <a:t> = </a:t>
            </a:r>
            <a:r>
              <a:rPr lang="en-CA" dirty="0" err="1"/>
              <a:t>dnorm</a:t>
            </a:r>
            <a:r>
              <a:rPr lang="en-CA" dirty="0"/>
              <a:t>(Zphat,0,1)</a:t>
            </a:r>
          </a:p>
          <a:p>
            <a:r>
              <a:rPr lang="en-CA" dirty="0"/>
              <a:t>lines(x=temp2,pt/sum(</a:t>
            </a:r>
            <a:r>
              <a:rPr lang="en-CA" dirty="0" err="1"/>
              <a:t>pt</a:t>
            </a:r>
            <a:r>
              <a:rPr lang="en-CA" dirty="0"/>
              <a:t>),col='red',</a:t>
            </a:r>
            <a:r>
              <a:rPr lang="en-CA" dirty="0" err="1"/>
              <a:t>lwd</a:t>
            </a:r>
            <a:r>
              <a:rPr lang="en-CA" dirty="0"/>
              <a:t>=3)</a:t>
            </a:r>
          </a:p>
          <a:p>
            <a:endParaRPr lang="en-CA" dirty="0"/>
          </a:p>
          <a:p>
            <a:r>
              <a:rPr lang="en-CA" dirty="0" err="1"/>
              <a:t>Zphat</a:t>
            </a:r>
            <a:r>
              <a:rPr lang="en-CA" dirty="0"/>
              <a:t> = (phat-p)/</a:t>
            </a:r>
            <a:r>
              <a:rPr lang="en-CA" dirty="0" err="1"/>
              <a:t>sqrt</a:t>
            </a:r>
            <a:r>
              <a:rPr lang="en-CA" dirty="0"/>
              <a:t>(p*(1-p)/n)</a:t>
            </a:r>
          </a:p>
          <a:p>
            <a:r>
              <a:rPr lang="en-CA" dirty="0" err="1"/>
              <a:t>qqnorm</a:t>
            </a:r>
            <a:r>
              <a:rPr lang="en-CA" dirty="0"/>
              <a:t>(</a:t>
            </a:r>
            <a:r>
              <a:rPr lang="en-CA" dirty="0" err="1"/>
              <a:t>Zphat</a:t>
            </a:r>
            <a:r>
              <a:rPr lang="en-CA" dirty="0"/>
              <a:t>)</a:t>
            </a:r>
          </a:p>
          <a:p>
            <a:r>
              <a:rPr lang="en-CA" dirty="0" err="1"/>
              <a:t>qqline</a:t>
            </a:r>
            <a:r>
              <a:rPr lang="en-CA" dirty="0"/>
              <a:t>(</a:t>
            </a:r>
            <a:r>
              <a:rPr lang="en-CA" dirty="0" err="1"/>
              <a:t>Zphat</a:t>
            </a:r>
            <a:r>
              <a:rPr lang="en-CA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9441" r="7141" b="6558"/>
          <a:stretch/>
        </p:blipFill>
        <p:spPr>
          <a:xfrm>
            <a:off x="5213203" y="4697818"/>
            <a:ext cx="3432544" cy="2133601"/>
          </a:xfrm>
          <a:prstGeom prst="rect">
            <a:avLst/>
          </a:prstGeom>
          <a:solidFill>
            <a:srgbClr val="FBE9B7"/>
          </a:solidFill>
        </p:spPr>
      </p:pic>
    </p:spTree>
    <p:extLst>
      <p:ext uri="{BB962C8B-B14F-4D97-AF65-F5344CB8AC3E}">
        <p14:creationId xmlns:p14="http://schemas.microsoft.com/office/powerpoint/2010/main" val="9902888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32" name="Rectangle 12"/>
          <p:cNvSpPr>
            <a:spLocks noChangeArrowheads="1"/>
          </p:cNvSpPr>
          <p:nvPr/>
        </p:nvSpPr>
        <p:spPr bwMode="auto">
          <a:xfrm>
            <a:off x="3810000" y="4343400"/>
            <a:ext cx="2514600" cy="381000"/>
          </a:xfrm>
          <a:prstGeom prst="rect">
            <a:avLst/>
          </a:prstGeom>
          <a:solidFill>
            <a:srgbClr val="CCFFFF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2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simple example</a:t>
            </a:r>
          </a:p>
        </p:txBody>
      </p:sp>
      <p:sp>
        <p:nvSpPr>
          <p:cNvPr id="1029123" name="Text Box 3"/>
          <p:cNvSpPr txBox="1">
            <a:spLocks noChangeArrowheads="1"/>
          </p:cNvSpPr>
          <p:nvPr/>
        </p:nvSpPr>
        <p:spPr bwMode="auto">
          <a:xfrm>
            <a:off x="0" y="838200"/>
            <a:ext cx="9067800" cy="4648200"/>
          </a:xfrm>
          <a:prstGeom prst="rect">
            <a:avLst/>
          </a:prstGeom>
          <a:solidFill>
            <a:srgbClr val="DCFDB1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This can be solved algebraically, but it is a pain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l-GR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</p:txBody>
      </p:sp>
      <p:sp>
        <p:nvSpPr>
          <p:cNvPr id="1029126" name="Rectangle 6"/>
          <p:cNvSpPr>
            <a:spLocks noChangeArrowheads="1"/>
          </p:cNvSpPr>
          <p:nvPr/>
        </p:nvSpPr>
        <p:spPr bwMode="auto">
          <a:xfrm>
            <a:off x="228600" y="1600200"/>
            <a:ext cx="30480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/>
              <a:t>&gt; n=30</a:t>
            </a:r>
          </a:p>
          <a:p>
            <a:r>
              <a:rPr lang="en-US" altLang="en-US" sz="2000" dirty="0"/>
              <a:t>&gt; y = </a:t>
            </a:r>
            <a:r>
              <a:rPr lang="en-US" altLang="en-US" sz="2000" dirty="0" err="1"/>
              <a:t>rbinom</a:t>
            </a:r>
            <a:r>
              <a:rPr lang="en-US" altLang="en-US" sz="2000" dirty="0"/>
              <a:t>(1,n,0.42)</a:t>
            </a:r>
          </a:p>
          <a:p>
            <a:r>
              <a:rPr lang="en-US" altLang="en-US" sz="2000" dirty="0"/>
              <a:t>&gt; print(y)</a:t>
            </a:r>
          </a:p>
          <a:p>
            <a:r>
              <a:rPr lang="en-US" altLang="en-US" sz="2000" dirty="0"/>
              <a:t>[1] 10</a:t>
            </a:r>
          </a:p>
          <a:p>
            <a:r>
              <a:rPr lang="en-US" altLang="en-US" sz="2000" dirty="0"/>
              <a:t>&gt; phat = y/n</a:t>
            </a:r>
          </a:p>
          <a:p>
            <a:r>
              <a:rPr lang="en-US" altLang="en-US" sz="2000" dirty="0"/>
              <a:t>&gt; print(phat)</a:t>
            </a:r>
          </a:p>
          <a:p>
            <a:r>
              <a:rPr lang="en-US" altLang="en-US" sz="2000" dirty="0"/>
              <a:t>[1] 0.3333333</a:t>
            </a:r>
          </a:p>
          <a:p>
            <a:r>
              <a:rPr lang="en-US" altLang="en-US" sz="2000" dirty="0"/>
              <a:t>&gt; </a:t>
            </a:r>
          </a:p>
          <a:p>
            <a:r>
              <a:rPr lang="en-US" altLang="en-US" sz="2000" dirty="0"/>
              <a:t>&gt; </a:t>
            </a:r>
            <a:r>
              <a:rPr lang="en-US" altLang="en-US" sz="2000" dirty="0" err="1"/>
              <a:t>Zp</a:t>
            </a:r>
            <a:r>
              <a:rPr lang="en-US" altLang="en-US" sz="2000" dirty="0"/>
              <a:t> = function(</a:t>
            </a:r>
            <a:r>
              <a:rPr lang="en-US" altLang="en-US" sz="2000" dirty="0" err="1"/>
              <a:t>p,Z,n</a:t>
            </a:r>
            <a:r>
              <a:rPr lang="en-US" altLang="en-US" sz="2000" dirty="0"/>
              <a:t>){</a:t>
            </a:r>
          </a:p>
          <a:p>
            <a:r>
              <a:rPr lang="en-US" altLang="en-US" sz="2000" dirty="0"/>
              <a:t>+   </a:t>
            </a:r>
            <a:r>
              <a:rPr lang="en-US" altLang="en-US" sz="2000" dirty="0" err="1"/>
              <a:t>sd</a:t>
            </a:r>
            <a:r>
              <a:rPr lang="en-US" altLang="en-US" sz="2000" dirty="0"/>
              <a:t> =</a:t>
            </a:r>
            <a:r>
              <a:rPr lang="en-US" altLang="en-US" sz="2000" dirty="0" err="1"/>
              <a:t>sqrt</a:t>
            </a:r>
            <a:r>
              <a:rPr lang="en-US" altLang="en-US" sz="2000" dirty="0"/>
              <a:t>(p*(1-p)/n)</a:t>
            </a:r>
          </a:p>
          <a:p>
            <a:r>
              <a:rPr lang="en-US" altLang="en-US" sz="2000" dirty="0"/>
              <a:t>+   ret = (phat - p)/</a:t>
            </a:r>
            <a:r>
              <a:rPr lang="en-US" altLang="en-US" sz="2000" dirty="0" err="1"/>
              <a:t>sd</a:t>
            </a:r>
            <a:r>
              <a:rPr lang="en-US" altLang="en-US" sz="2000" dirty="0"/>
              <a:t> - Z</a:t>
            </a:r>
          </a:p>
          <a:p>
            <a:r>
              <a:rPr lang="en-US" altLang="en-US" sz="2000" dirty="0"/>
              <a:t>+   return(ret)</a:t>
            </a:r>
          </a:p>
          <a:p>
            <a:r>
              <a:rPr lang="en-US" altLang="en-US" sz="2000" dirty="0"/>
              <a:t>+ }</a:t>
            </a:r>
          </a:p>
        </p:txBody>
      </p:sp>
      <p:sp>
        <p:nvSpPr>
          <p:cNvPr id="1029128" name="Rectangle 8"/>
          <p:cNvSpPr>
            <a:spLocks noChangeArrowheads="1"/>
          </p:cNvSpPr>
          <p:nvPr/>
        </p:nvSpPr>
        <p:spPr bwMode="auto">
          <a:xfrm>
            <a:off x="3505200" y="1976378"/>
            <a:ext cx="56388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dirty="0"/>
              <a:t>&gt; alpha = 0.05</a:t>
            </a:r>
          </a:p>
          <a:p>
            <a:r>
              <a:rPr lang="en-US" altLang="en-US" sz="2000" dirty="0"/>
              <a:t>&gt; </a:t>
            </a:r>
            <a:r>
              <a:rPr lang="en-US" altLang="en-US" sz="2000" dirty="0" err="1"/>
              <a:t>Za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qnorm</a:t>
            </a:r>
            <a:r>
              <a:rPr lang="en-US" altLang="en-US" sz="2000" dirty="0"/>
              <a:t>(alpha/2)</a:t>
            </a:r>
          </a:p>
          <a:p>
            <a:r>
              <a:rPr lang="en-US" altLang="en-US" sz="2000" dirty="0"/>
              <a:t>&gt; </a:t>
            </a:r>
            <a:r>
              <a:rPr lang="en-US" altLang="en-US" sz="2000" dirty="0" err="1"/>
              <a:t>ciroot</a:t>
            </a:r>
            <a:r>
              <a:rPr lang="en-US" altLang="en-US" sz="2000" dirty="0"/>
              <a:t>=</a:t>
            </a:r>
            <a:r>
              <a:rPr lang="en-US" altLang="en-US" sz="2000" dirty="0" err="1"/>
              <a:t>uniroot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Zp,c</a:t>
            </a:r>
            <a:r>
              <a:rPr lang="en-US" altLang="en-US" sz="2000" dirty="0"/>
              <a:t>(0.01,0.99),Z=</a:t>
            </a:r>
            <a:r>
              <a:rPr lang="en-US" altLang="en-US" sz="2000" dirty="0" err="1"/>
              <a:t>Za,n</a:t>
            </a:r>
            <a:r>
              <a:rPr lang="en-US" altLang="en-US" sz="2000" dirty="0"/>
              <a:t>=30)</a:t>
            </a:r>
          </a:p>
          <a:p>
            <a:r>
              <a:rPr lang="en-US" altLang="en-US" sz="2000" dirty="0"/>
              <a:t>&gt; pU.95 = </a:t>
            </a:r>
            <a:r>
              <a:rPr lang="en-US" altLang="en-US" sz="2000" dirty="0" err="1"/>
              <a:t>ciroot$root</a:t>
            </a:r>
            <a:endParaRPr lang="en-US" altLang="en-US" sz="2000" dirty="0"/>
          </a:p>
          <a:p>
            <a:r>
              <a:rPr lang="en-US" altLang="en-US" sz="2000" dirty="0"/>
              <a:t>&gt; </a:t>
            </a:r>
            <a:r>
              <a:rPr lang="en-US" altLang="en-US" sz="2000" dirty="0" err="1"/>
              <a:t>ciroot</a:t>
            </a:r>
            <a:r>
              <a:rPr lang="en-US" altLang="en-US" sz="2000" dirty="0"/>
              <a:t>=</a:t>
            </a:r>
            <a:r>
              <a:rPr lang="en-US" altLang="en-US" sz="2000" dirty="0" err="1"/>
              <a:t>uniroot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Zp,c</a:t>
            </a:r>
            <a:r>
              <a:rPr lang="en-US" altLang="en-US" sz="2000" dirty="0"/>
              <a:t>(0.01,0.99),Z=-</a:t>
            </a:r>
            <a:r>
              <a:rPr lang="en-US" altLang="en-US" sz="2000" dirty="0" err="1"/>
              <a:t>Za,n</a:t>
            </a:r>
            <a:r>
              <a:rPr lang="en-US" altLang="en-US" sz="2000" dirty="0"/>
              <a:t>=30)</a:t>
            </a:r>
          </a:p>
          <a:p>
            <a:r>
              <a:rPr lang="en-US" altLang="en-US" sz="2000" dirty="0"/>
              <a:t>&gt; pL.95 = </a:t>
            </a:r>
            <a:r>
              <a:rPr lang="en-US" altLang="en-US" sz="2000" dirty="0" err="1"/>
              <a:t>ciroot$root</a:t>
            </a:r>
            <a:endParaRPr lang="en-US" altLang="en-US" sz="2000" dirty="0"/>
          </a:p>
          <a:p>
            <a:r>
              <a:rPr lang="en-US" altLang="en-US" sz="2000" dirty="0"/>
              <a:t>&gt; ci = c(pL.95,pU.95)</a:t>
            </a:r>
          </a:p>
          <a:p>
            <a:r>
              <a:rPr lang="en-US" altLang="en-US" sz="2000" dirty="0"/>
              <a:t>&gt; print(ci)</a:t>
            </a:r>
          </a:p>
          <a:p>
            <a:r>
              <a:rPr lang="en-US" altLang="en-US" sz="2000" dirty="0"/>
              <a:t>[1] 0.1923031 0.5121984</a:t>
            </a:r>
          </a:p>
        </p:txBody>
      </p:sp>
      <p:sp>
        <p:nvSpPr>
          <p:cNvPr id="1029129" name="AutoShape 9"/>
          <p:cNvSpPr>
            <a:spLocks/>
          </p:cNvSpPr>
          <p:nvPr/>
        </p:nvSpPr>
        <p:spPr bwMode="auto">
          <a:xfrm>
            <a:off x="628650" y="5607050"/>
            <a:ext cx="2247900" cy="990600"/>
          </a:xfrm>
          <a:prstGeom prst="borderCallout1">
            <a:avLst>
              <a:gd name="adj1" fmla="val 11537"/>
              <a:gd name="adj2" fmla="val 103389"/>
              <a:gd name="adj3" fmla="val -214903"/>
              <a:gd name="adj4" fmla="val 13997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uniroot finds the value of p that makes Zp return 0</a:t>
            </a:r>
            <a:endParaRPr lang="el-GR" altLang="en-US"/>
          </a:p>
        </p:txBody>
      </p:sp>
      <p:sp>
        <p:nvSpPr>
          <p:cNvPr id="1029130" name="AutoShape 10"/>
          <p:cNvSpPr>
            <a:spLocks/>
          </p:cNvSpPr>
          <p:nvPr/>
        </p:nvSpPr>
        <p:spPr bwMode="auto">
          <a:xfrm>
            <a:off x="6889750" y="1600200"/>
            <a:ext cx="1790700" cy="762000"/>
          </a:xfrm>
          <a:prstGeom prst="borderCallout1">
            <a:avLst>
              <a:gd name="adj1" fmla="val 11537"/>
              <a:gd name="adj2" fmla="val -5407"/>
              <a:gd name="adj3" fmla="val 140639"/>
              <a:gd name="adj4" fmla="val -26170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000" dirty="0"/>
              <a:t>bounds on the root of </a:t>
            </a:r>
            <a:r>
              <a:rPr lang="en-US" altLang="en-US" sz="2000" dirty="0" err="1"/>
              <a:t>Zp</a:t>
            </a:r>
            <a:endParaRPr lang="el-GR" altLang="en-US" sz="2000" dirty="0"/>
          </a:p>
        </p:txBody>
      </p:sp>
      <p:sp>
        <p:nvSpPr>
          <p:cNvPr id="1029131" name="AutoShape 11"/>
          <p:cNvSpPr>
            <a:spLocks/>
          </p:cNvSpPr>
          <p:nvPr/>
        </p:nvSpPr>
        <p:spPr bwMode="auto">
          <a:xfrm>
            <a:off x="7734300" y="3733800"/>
            <a:ext cx="1104900" cy="990600"/>
          </a:xfrm>
          <a:prstGeom prst="borderCallout1">
            <a:avLst>
              <a:gd name="adj1" fmla="val 11537"/>
              <a:gd name="adj2" fmla="val -6898"/>
              <a:gd name="adj3" fmla="val -17306"/>
              <a:gd name="adj4" fmla="val -40375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000" dirty="0"/>
              <a:t>other inputs to </a:t>
            </a:r>
            <a:r>
              <a:rPr lang="en-US" altLang="en-US" sz="2000" dirty="0" err="1"/>
              <a:t>Zp</a:t>
            </a:r>
            <a:endParaRPr lang="el-GR" altLang="en-US" sz="2000" dirty="0"/>
          </a:p>
        </p:txBody>
      </p:sp>
      <p:sp>
        <p:nvSpPr>
          <p:cNvPr id="1029133" name="AutoShape 13"/>
          <p:cNvSpPr>
            <a:spLocks/>
          </p:cNvSpPr>
          <p:nvPr/>
        </p:nvSpPr>
        <p:spPr bwMode="auto">
          <a:xfrm>
            <a:off x="7086600" y="4953000"/>
            <a:ext cx="1104900" cy="990600"/>
          </a:xfrm>
          <a:prstGeom prst="borderCallout1">
            <a:avLst>
              <a:gd name="adj1" fmla="val 11537"/>
              <a:gd name="adj2" fmla="val -6898"/>
              <a:gd name="adj3" fmla="val -30769"/>
              <a:gd name="adj4" fmla="val -65662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000" dirty="0"/>
              <a:t>a 95% CI for </a:t>
            </a:r>
            <a:r>
              <a:rPr lang="en-US" altLang="en-US" sz="2000" i="1" dirty="0">
                <a:solidFill>
                  <a:srgbClr val="FF0000"/>
                </a:solidFill>
              </a:rPr>
              <a:t>p</a:t>
            </a:r>
            <a:endParaRPr lang="el-GR" alt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276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6350"/>
            <a:ext cx="8216900" cy="6223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simple example</a:t>
            </a:r>
          </a:p>
        </p:txBody>
      </p:sp>
      <p:sp>
        <p:nvSpPr>
          <p:cNvPr id="1031171" name="Text Box 3"/>
          <p:cNvSpPr txBox="1">
            <a:spLocks noChangeArrowheads="1"/>
          </p:cNvSpPr>
          <p:nvPr/>
        </p:nvSpPr>
        <p:spPr bwMode="auto">
          <a:xfrm>
            <a:off x="0" y="838200"/>
            <a:ext cx="9067800" cy="4933950"/>
          </a:xfrm>
          <a:prstGeom prst="rect">
            <a:avLst/>
          </a:prstGeom>
          <a:solidFill>
            <a:srgbClr val="DCFDB1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Another less accurate approach is to estimate the variance in the CI statistic,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 </a:t>
            </a:r>
            <a:r>
              <a:rPr lang="en-GB" altLang="en-US" sz="2800" i="1" dirty="0">
                <a:solidFill>
                  <a:srgbClr val="FF0000"/>
                </a:solidFill>
              </a:rPr>
              <a:t>(1-</a:t>
            </a:r>
            <a:r>
              <a:rPr lang="el-GR" altLang="en-US" sz="2800" i="1" dirty="0">
                <a:solidFill>
                  <a:srgbClr val="FF0000"/>
                </a:solidFill>
              </a:rPr>
              <a:t>α</a:t>
            </a:r>
            <a:r>
              <a:rPr lang="en-US" altLang="en-US" sz="2800" i="1" dirty="0">
                <a:solidFill>
                  <a:srgbClr val="FF0000"/>
                </a:solidFill>
              </a:rPr>
              <a:t>)100%</a:t>
            </a:r>
            <a:r>
              <a:rPr lang="en-US" altLang="en-US" sz="2800" dirty="0"/>
              <a:t> CI for </a:t>
            </a:r>
            <a:r>
              <a:rPr lang="en-US" altLang="en-US" sz="2800" i="1" dirty="0">
                <a:solidFill>
                  <a:srgbClr val="FF0000"/>
                </a:solidFill>
              </a:rPr>
              <a:t>p</a:t>
            </a:r>
            <a:r>
              <a:rPr lang="en-US" altLang="en-US" sz="2800" dirty="0"/>
              <a:t> is given by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When </a:t>
            </a:r>
            <a:r>
              <a:rPr lang="en-US" altLang="en-US" sz="2800" i="1" dirty="0">
                <a:solidFill>
                  <a:srgbClr val="FF0000"/>
                </a:solidFill>
              </a:rPr>
              <a:t>y=10 </a:t>
            </a:r>
            <a:r>
              <a:rPr lang="en-US" altLang="en-US" sz="2800" dirty="0"/>
              <a:t>and </a:t>
            </a:r>
            <a:r>
              <a:rPr lang="en-US" altLang="en-US" sz="2800" i="1" dirty="0">
                <a:solidFill>
                  <a:srgbClr val="FF0000"/>
                </a:solidFill>
              </a:rPr>
              <a:t>n=30</a:t>
            </a:r>
            <a:r>
              <a:rPr lang="en-US" altLang="en-US" sz="2800" dirty="0"/>
              <a:t>, </a:t>
            </a:r>
            <a:r>
              <a:rPr lang="en-US" altLang="en-US" sz="2800" i="1" dirty="0">
                <a:solidFill>
                  <a:srgbClr val="FF0000"/>
                </a:solidFill>
              </a:rPr>
              <a:t>phat=1/3</a:t>
            </a:r>
            <a:r>
              <a:rPr lang="en-US" altLang="en-US" sz="2800" dirty="0"/>
              <a:t> and the CI is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This is close to the CI on the previous slide</a:t>
            </a:r>
            <a:endParaRPr lang="el-GR" altLang="en-US" sz="2800" dirty="0"/>
          </a:p>
        </p:txBody>
      </p:sp>
      <p:graphicFrame>
        <p:nvGraphicFramePr>
          <p:cNvPr id="1031173" name="Object 5"/>
          <p:cNvGraphicFramePr>
            <a:graphicFrameLocks noChangeAspect="1"/>
          </p:cNvGraphicFramePr>
          <p:nvPr/>
        </p:nvGraphicFramePr>
        <p:xfrm>
          <a:off x="4954588" y="1317625"/>
          <a:ext cx="40370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54000" imgH="444240" progId="Equation.3">
                  <p:embed/>
                </p:oleObj>
              </mc:Choice>
              <mc:Fallback>
                <p:oleObj name="Equation" r:id="rId3" imgW="1854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588" y="1317625"/>
                        <a:ext cx="40370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174" name="Object 6"/>
          <p:cNvGraphicFramePr>
            <a:graphicFrameLocks noChangeAspect="1"/>
          </p:cNvGraphicFramePr>
          <p:nvPr/>
        </p:nvGraphicFramePr>
        <p:xfrm>
          <a:off x="2438400" y="2819400"/>
          <a:ext cx="42291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42920" imgH="253800" progId="Equation.3">
                  <p:embed/>
                </p:oleObj>
              </mc:Choice>
              <mc:Fallback>
                <p:oleObj name="Equation" r:id="rId5" imgW="19429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819400"/>
                        <a:ext cx="42291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175" name="Rectangle 7"/>
          <p:cNvSpPr>
            <a:spLocks noChangeArrowheads="1"/>
          </p:cNvSpPr>
          <p:nvPr/>
        </p:nvSpPr>
        <p:spPr bwMode="auto">
          <a:xfrm>
            <a:off x="2994025" y="4343400"/>
            <a:ext cx="3154363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0.1646465 0.5020202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1200" y="5772150"/>
            <a:ext cx="3048000" cy="9848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&gt; print(ci)</a:t>
            </a:r>
          </a:p>
          <a:p>
            <a:r>
              <a:rPr lang="en-US" altLang="en-US" sz="2000" dirty="0"/>
              <a:t>[1] 0.1923031 0.5121984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48395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28" name="Rectangle 12"/>
          <p:cNvSpPr>
            <a:spLocks noChangeArrowheads="1"/>
          </p:cNvSpPr>
          <p:nvPr/>
        </p:nvSpPr>
        <p:spPr bwMode="auto">
          <a:xfrm>
            <a:off x="3200400" y="3581400"/>
            <a:ext cx="1600200" cy="304800"/>
          </a:xfrm>
          <a:prstGeom prst="rect">
            <a:avLst/>
          </a:prstGeom>
          <a:solidFill>
            <a:srgbClr val="FF0000">
              <a:alpha val="25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33227" name="Rectangle 11"/>
          <p:cNvSpPr>
            <a:spLocks noChangeArrowheads="1"/>
          </p:cNvSpPr>
          <p:nvPr/>
        </p:nvSpPr>
        <p:spPr bwMode="auto">
          <a:xfrm>
            <a:off x="685800" y="2971800"/>
            <a:ext cx="1600200" cy="304800"/>
          </a:xfrm>
          <a:prstGeom prst="rect">
            <a:avLst/>
          </a:prstGeom>
          <a:solidFill>
            <a:srgbClr val="FF0000">
              <a:alpha val="25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simple example simulation</a:t>
            </a:r>
          </a:p>
        </p:txBody>
      </p:sp>
      <p:sp>
        <p:nvSpPr>
          <p:cNvPr id="1033219" name="Text Box 3"/>
          <p:cNvSpPr txBox="1">
            <a:spLocks noChangeArrowheads="1"/>
          </p:cNvSpPr>
          <p:nvPr/>
        </p:nvSpPr>
        <p:spPr bwMode="auto">
          <a:xfrm>
            <a:off x="0" y="838200"/>
            <a:ext cx="9067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I simulated 30 CI’s using the same R code</a:t>
            </a:r>
          </a:p>
        </p:txBody>
      </p:sp>
      <p:sp>
        <p:nvSpPr>
          <p:cNvPr id="1033224" name="Rectangle 8"/>
          <p:cNvSpPr>
            <a:spLocks noChangeArrowheads="1"/>
          </p:cNvSpPr>
          <p:nvPr/>
        </p:nvSpPr>
        <p:spPr bwMode="auto">
          <a:xfrm>
            <a:off x="609600" y="2286000"/>
            <a:ext cx="190500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 </a:t>
            </a:r>
            <a:r>
              <a:rPr lang="en-US" altLang="en-US" sz="2000" dirty="0"/>
              <a:t>[,1] [,2]</a:t>
            </a:r>
          </a:p>
          <a:p>
            <a:r>
              <a:rPr lang="en-US" altLang="en-US" sz="2000" dirty="0"/>
              <a:t> [1,] 0.27 0.61</a:t>
            </a:r>
          </a:p>
          <a:p>
            <a:r>
              <a:rPr lang="en-US" altLang="en-US" sz="2000" dirty="0"/>
              <a:t> [2,] 0.42 0.75</a:t>
            </a:r>
          </a:p>
          <a:p>
            <a:r>
              <a:rPr lang="en-US" altLang="en-US" sz="2000" dirty="0"/>
              <a:t> [3,] 0.30 0.64</a:t>
            </a:r>
          </a:p>
          <a:p>
            <a:r>
              <a:rPr lang="en-US" altLang="en-US" sz="2000" dirty="0"/>
              <a:t> [4,] 0.30 0.64</a:t>
            </a:r>
          </a:p>
          <a:p>
            <a:r>
              <a:rPr lang="en-US" altLang="en-US" sz="2000" dirty="0"/>
              <a:t> [5,] 0.25 0.58</a:t>
            </a:r>
          </a:p>
          <a:p>
            <a:r>
              <a:rPr lang="en-US" altLang="en-US" sz="2000" dirty="0"/>
              <a:t> [6,] 0.30 0.64</a:t>
            </a:r>
          </a:p>
          <a:p>
            <a:r>
              <a:rPr lang="en-US" altLang="en-US" sz="2000" dirty="0"/>
              <a:t> [7,] 0.17 0.48</a:t>
            </a:r>
          </a:p>
          <a:p>
            <a:r>
              <a:rPr lang="en-US" altLang="en-US" sz="2000" dirty="0"/>
              <a:t> [8,] 0.36 0.70</a:t>
            </a:r>
          </a:p>
          <a:p>
            <a:r>
              <a:rPr lang="en-US" altLang="en-US" sz="2000" dirty="0"/>
              <a:t> [9,] 0.27 0.61</a:t>
            </a:r>
          </a:p>
          <a:p>
            <a:r>
              <a:rPr lang="en-US" altLang="en-US" sz="2000" dirty="0"/>
              <a:t>[10,] 0.19 0.51</a:t>
            </a:r>
          </a:p>
        </p:txBody>
      </p:sp>
      <p:sp>
        <p:nvSpPr>
          <p:cNvPr id="1033225" name="Rectangle 9"/>
          <p:cNvSpPr>
            <a:spLocks noChangeArrowheads="1"/>
          </p:cNvSpPr>
          <p:nvPr/>
        </p:nvSpPr>
        <p:spPr bwMode="auto">
          <a:xfrm>
            <a:off x="3124200" y="2286000"/>
            <a:ext cx="182880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 </a:t>
            </a:r>
            <a:r>
              <a:rPr lang="en-US" altLang="en-US" sz="2000"/>
              <a:t>[,1] [,2]</a:t>
            </a:r>
          </a:p>
          <a:p>
            <a:r>
              <a:rPr lang="en-US" altLang="en-US" sz="2000"/>
              <a:t> [1,] 0.17 0.48</a:t>
            </a:r>
          </a:p>
          <a:p>
            <a:r>
              <a:rPr lang="en-US" altLang="en-US" sz="2000"/>
              <a:t> [2,] 0.27 0.61</a:t>
            </a:r>
          </a:p>
          <a:p>
            <a:r>
              <a:rPr lang="en-US" altLang="en-US" sz="2000"/>
              <a:t> [3,] 0.27 0.61</a:t>
            </a:r>
          </a:p>
          <a:p>
            <a:r>
              <a:rPr lang="en-US" altLang="en-US" sz="2000"/>
              <a:t> [4,] 0.42 0.75</a:t>
            </a:r>
          </a:p>
          <a:p>
            <a:r>
              <a:rPr lang="en-US" altLang="en-US" sz="2000"/>
              <a:t> [5,] 0.36 0.70</a:t>
            </a:r>
          </a:p>
          <a:p>
            <a:r>
              <a:rPr lang="en-US" altLang="en-US" sz="2000"/>
              <a:t> [6,] 0.17 0.48</a:t>
            </a:r>
          </a:p>
          <a:p>
            <a:r>
              <a:rPr lang="en-US" altLang="en-US" sz="2000"/>
              <a:t> [7,] 0.27 0.61</a:t>
            </a:r>
          </a:p>
          <a:p>
            <a:r>
              <a:rPr lang="en-US" altLang="en-US" sz="2000"/>
              <a:t> [8,] 0.30 0.64</a:t>
            </a:r>
          </a:p>
          <a:p>
            <a:r>
              <a:rPr lang="en-US" altLang="en-US" sz="2000"/>
              <a:t> [9,] 0.27 0.61</a:t>
            </a:r>
          </a:p>
          <a:p>
            <a:r>
              <a:rPr lang="en-US" altLang="en-US" sz="2000"/>
              <a:t>[10,] 0.30 0.64</a:t>
            </a:r>
          </a:p>
        </p:txBody>
      </p:sp>
      <p:sp>
        <p:nvSpPr>
          <p:cNvPr id="1033226" name="Rectangle 10"/>
          <p:cNvSpPr>
            <a:spLocks noChangeArrowheads="1"/>
          </p:cNvSpPr>
          <p:nvPr/>
        </p:nvSpPr>
        <p:spPr bwMode="auto">
          <a:xfrm>
            <a:off x="5562600" y="2286000"/>
            <a:ext cx="228600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 </a:t>
            </a:r>
            <a:r>
              <a:rPr lang="en-US" altLang="en-US" sz="2000"/>
              <a:t>[,1] [,2]</a:t>
            </a:r>
          </a:p>
          <a:p>
            <a:r>
              <a:rPr lang="en-US" altLang="en-US" sz="2000"/>
              <a:t> [1,] 0.25 0.58</a:t>
            </a:r>
          </a:p>
          <a:p>
            <a:r>
              <a:rPr lang="en-US" altLang="en-US" sz="2000"/>
              <a:t> [2,] 0.25 0.58</a:t>
            </a:r>
          </a:p>
          <a:p>
            <a:r>
              <a:rPr lang="en-US" altLang="en-US" sz="2000"/>
              <a:t> [3,] 0.27 0.61</a:t>
            </a:r>
          </a:p>
          <a:p>
            <a:r>
              <a:rPr lang="en-US" altLang="en-US" sz="2000"/>
              <a:t> [4,] 0.25 0.58</a:t>
            </a:r>
          </a:p>
          <a:p>
            <a:r>
              <a:rPr lang="en-US" altLang="en-US" sz="2000"/>
              <a:t> [5,] 0.30 0.64</a:t>
            </a:r>
          </a:p>
          <a:p>
            <a:r>
              <a:rPr lang="en-US" altLang="en-US" sz="2000"/>
              <a:t> [6,] 0.22 0.54</a:t>
            </a:r>
          </a:p>
          <a:p>
            <a:r>
              <a:rPr lang="en-US" altLang="en-US" sz="2000"/>
              <a:t> [7,] 0.22 0.54</a:t>
            </a:r>
          </a:p>
          <a:p>
            <a:r>
              <a:rPr lang="en-US" altLang="en-US" sz="2000"/>
              <a:t> [8,] 0.17 0.48</a:t>
            </a:r>
          </a:p>
          <a:p>
            <a:r>
              <a:rPr lang="en-US" altLang="en-US" sz="2000"/>
              <a:t> [9,] 0.19 0.51</a:t>
            </a:r>
          </a:p>
          <a:p>
            <a:r>
              <a:rPr lang="en-US" altLang="en-US" sz="2000"/>
              <a:t>[10,] 0.27 0.61</a:t>
            </a:r>
          </a:p>
        </p:txBody>
      </p:sp>
      <p:sp>
        <p:nvSpPr>
          <p:cNvPr id="1033229" name="AutoShape 13"/>
          <p:cNvSpPr>
            <a:spLocks/>
          </p:cNvSpPr>
          <p:nvPr/>
        </p:nvSpPr>
        <p:spPr bwMode="auto">
          <a:xfrm>
            <a:off x="5867400" y="1447800"/>
            <a:ext cx="2857500" cy="685800"/>
          </a:xfrm>
          <a:prstGeom prst="borderCallout1">
            <a:avLst>
              <a:gd name="adj1" fmla="val 16667"/>
              <a:gd name="adj2" fmla="val -2667"/>
              <a:gd name="adj3" fmla="val 296296"/>
              <a:gd name="adj4" fmla="val -3866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these 2 CI’s may not contain</a:t>
            </a:r>
            <a:r>
              <a:rPr lang="en-US" altLang="en-US" i="1">
                <a:solidFill>
                  <a:srgbClr val="FF0000"/>
                </a:solidFill>
              </a:rPr>
              <a:t> p=0.42</a:t>
            </a:r>
            <a:endParaRPr lang="el-GR" altLang="en-US" i="1">
              <a:solidFill>
                <a:srgbClr val="FF0000"/>
              </a:solidFill>
            </a:endParaRPr>
          </a:p>
        </p:txBody>
      </p:sp>
      <p:sp>
        <p:nvSpPr>
          <p:cNvPr id="1033230" name="Line 14"/>
          <p:cNvSpPr>
            <a:spLocks noChangeShapeType="1"/>
          </p:cNvSpPr>
          <p:nvPr/>
        </p:nvSpPr>
        <p:spPr bwMode="auto">
          <a:xfrm flipH="1">
            <a:off x="2362200" y="1524000"/>
            <a:ext cx="327660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3753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8" name="Rectangle 4"/>
          <p:cNvSpPr>
            <a:spLocks noGrp="1" noChangeArrowheads="1"/>
          </p:cNvSpPr>
          <p:nvPr>
            <p:ph type="title"/>
          </p:nvPr>
        </p:nvSpPr>
        <p:spPr>
          <a:xfrm>
            <a:off x="431800" y="15875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simple example 1000 simulation</a:t>
            </a:r>
          </a:p>
        </p:txBody>
      </p:sp>
      <p:sp>
        <p:nvSpPr>
          <p:cNvPr id="1035269" name="Text Box 5"/>
          <p:cNvSpPr txBox="1">
            <a:spLocks noChangeArrowheads="1"/>
          </p:cNvSpPr>
          <p:nvPr/>
        </p:nvSpPr>
        <p:spPr bwMode="auto">
          <a:xfrm>
            <a:off x="412750" y="990600"/>
            <a:ext cx="8305800" cy="5257800"/>
          </a:xfrm>
          <a:prstGeom prst="rect">
            <a:avLst/>
          </a:prstGeom>
          <a:solidFill>
            <a:srgbClr val="DCFDB1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 ran the simulation 1000 times.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fraction that exceeded the 1</a:t>
            </a:r>
            <a:r>
              <a:rPr lang="en-GB" altLang="en-US" sz="2800" baseline="30000" dirty="0"/>
              <a:t>st</a:t>
            </a:r>
            <a:r>
              <a:rPr lang="en-GB" altLang="en-US" sz="2800" dirty="0"/>
              <a:t> CI method was 0.028 for the lower bound, and 0.021 for the upper bound.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This is very close to the intended 0.025 level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exact same result for the 2</a:t>
            </a:r>
            <a:r>
              <a:rPr lang="en-GB" altLang="en-US" sz="2800" baseline="30000" dirty="0"/>
              <a:t>nd</a:t>
            </a:r>
            <a:r>
              <a:rPr lang="en-GB" altLang="en-US" sz="2800" dirty="0"/>
              <a:t> CI method.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So both intervals, although they are different, have the same coverage probability</a:t>
            </a:r>
          </a:p>
        </p:txBody>
      </p:sp>
    </p:spTree>
    <p:extLst>
      <p:ext uri="{BB962C8B-B14F-4D97-AF65-F5344CB8AC3E}">
        <p14:creationId xmlns:p14="http://schemas.microsoft.com/office/powerpoint/2010/main" val="21595284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450" y="0"/>
            <a:ext cx="8216900" cy="6032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simple example 1000 simulation</a:t>
            </a:r>
          </a:p>
        </p:txBody>
      </p:sp>
      <p:sp>
        <p:nvSpPr>
          <p:cNvPr id="1037315" name="Text Box 3"/>
          <p:cNvSpPr txBox="1">
            <a:spLocks noChangeArrowheads="1"/>
          </p:cNvSpPr>
          <p:nvPr/>
        </p:nvSpPr>
        <p:spPr bwMode="auto">
          <a:xfrm>
            <a:off x="425450" y="838200"/>
            <a:ext cx="8337550" cy="5638800"/>
          </a:xfrm>
          <a:prstGeom prst="rect">
            <a:avLst/>
          </a:prstGeom>
          <a:solidFill>
            <a:srgbClr val="FCBEB2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when the </a:t>
            </a:r>
            <a:r>
              <a:rPr lang="en-GB" altLang="en-US" sz="2800" i="1" dirty="0">
                <a:solidFill>
                  <a:srgbClr val="FF0000"/>
                </a:solidFill>
              </a:rPr>
              <a:t>true p = 0.2</a:t>
            </a:r>
            <a:r>
              <a:rPr lang="en-GB" altLang="en-US" sz="2800" dirty="0"/>
              <a:t> the 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probability of exceeding the 1st CI method was 0.03 for the lower bound, and 0.012 for the upper bound. Not bad.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probability of exceeding the 2nd CI method was 0.01 for the lower bound, and 0.05 for the upper bound.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total coverage error is OK, but the one-sided errors are considerably different from 0.025</a:t>
            </a:r>
          </a:p>
        </p:txBody>
      </p:sp>
    </p:spTree>
    <p:extLst>
      <p:ext uri="{BB962C8B-B14F-4D97-AF65-F5344CB8AC3E}">
        <p14:creationId xmlns:p14="http://schemas.microsoft.com/office/powerpoint/2010/main" val="3523726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-1088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Quality of fit vs parsimony vs reality</a:t>
            </a:r>
          </a:p>
        </p:txBody>
      </p:sp>
      <p:sp>
        <p:nvSpPr>
          <p:cNvPr id="78745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10600" cy="5334000"/>
          </a:xfrm>
          <a:solidFill>
            <a:schemeClr val="accent3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More complicated models may seem more realistic because they are more flexible (see production curve example in Haddon, Fig. 3.1)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If a more flexible model does not fit the data any better than a more simple model, then there is a tendency to go with the more simple model.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More complicated models are harder to estimate, and require more data – is the cost worth it??</a:t>
            </a:r>
          </a:p>
        </p:txBody>
      </p:sp>
    </p:spTree>
    <p:extLst>
      <p:ext uri="{BB962C8B-B14F-4D97-AF65-F5344CB8AC3E}">
        <p14:creationId xmlns:p14="http://schemas.microsoft.com/office/powerpoint/2010/main" val="113948373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5450" y="-1905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Computer intensive methods</a:t>
            </a:r>
          </a:p>
        </p:txBody>
      </p:sp>
      <p:sp>
        <p:nvSpPr>
          <p:cNvPr id="1039363" name="Text Box 3"/>
          <p:cNvSpPr txBox="1">
            <a:spLocks noChangeArrowheads="1"/>
          </p:cNvSpPr>
          <p:nvPr/>
        </p:nvSpPr>
        <p:spPr bwMode="auto">
          <a:xfrm>
            <a:off x="708025" y="1066800"/>
            <a:ext cx="7924800" cy="4343400"/>
          </a:xfrm>
          <a:prstGeom prst="rect">
            <a:avLst/>
          </a:prstGeom>
          <a:solidFill>
            <a:srgbClr val="FCBEB2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531450" lvl="1" indent="-4572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There are many methods for statistical inference (i.e. confidence intervals, hypothesis tests) that rely on computer intensive simulation methods.</a:t>
            </a:r>
          </a:p>
          <a:p>
            <a:pPr marL="531450" lvl="1" indent="-4572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They tend to mimic in various ways the values of estimators we would get with repeated sampling.</a:t>
            </a:r>
          </a:p>
        </p:txBody>
      </p:sp>
    </p:spTree>
    <p:extLst>
      <p:ext uri="{BB962C8B-B14F-4D97-AF65-F5344CB8AC3E}">
        <p14:creationId xmlns:p14="http://schemas.microsoft.com/office/powerpoint/2010/main" val="2742050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25450" y="635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Randomization methods</a:t>
            </a:r>
          </a:p>
        </p:txBody>
      </p:sp>
      <p:sp>
        <p:nvSpPr>
          <p:cNvPr id="1041411" name="Text Box 3"/>
          <p:cNvSpPr txBox="1">
            <a:spLocks noChangeArrowheads="1"/>
          </p:cNvSpPr>
          <p:nvPr/>
        </p:nvSpPr>
        <p:spPr bwMode="auto">
          <a:xfrm>
            <a:off x="304800" y="866775"/>
            <a:ext cx="8305800" cy="5410200"/>
          </a:xfrm>
          <a:prstGeom prst="rect">
            <a:avLst/>
          </a:prstGeom>
          <a:solidFill>
            <a:srgbClr val="FCBEB2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Haddon discusses these methods in more detail  than most stats books do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They are more applicable to hypothesis testing in which you formulate a null hypothesis, and some appropriate test statistic that is large when the null hypothesis is false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hypothesis is usually related to a change in some characteristic across groups in your population.</a:t>
            </a:r>
          </a:p>
        </p:txBody>
      </p:sp>
    </p:spTree>
    <p:extLst>
      <p:ext uri="{BB962C8B-B14F-4D97-AF65-F5344CB8AC3E}">
        <p14:creationId xmlns:p14="http://schemas.microsoft.com/office/powerpoint/2010/main" val="39205454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35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Randomization methods</a:t>
            </a:r>
          </a:p>
        </p:txBody>
      </p:sp>
      <p:sp>
        <p:nvSpPr>
          <p:cNvPr id="1043459" name="Text Box 3"/>
          <p:cNvSpPr txBox="1">
            <a:spLocks noChangeArrowheads="1"/>
          </p:cNvSpPr>
          <p:nvPr/>
        </p:nvSpPr>
        <p:spPr bwMode="auto">
          <a:xfrm>
            <a:off x="520700" y="914400"/>
            <a:ext cx="8153400" cy="5334000"/>
          </a:xfrm>
          <a:prstGeom prst="rect">
            <a:avLst/>
          </a:prstGeom>
          <a:solidFill>
            <a:srgbClr val="FCBEB2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 randomization test is derived by randomly re-allocating the data to groups, and computing the test statistic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This is done many times, with different re-allocations each time,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and this generates a distribution for the test statistic that you can use to decide if the statistic based on the actual observations is large enough to 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8160190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Randomization methods</a:t>
            </a:r>
          </a:p>
        </p:txBody>
      </p:sp>
      <p:sp>
        <p:nvSpPr>
          <p:cNvPr id="104550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7696200" cy="4724400"/>
          </a:xfrm>
          <a:prstGeom prst="rect">
            <a:avLst/>
          </a:prstGeom>
          <a:solidFill>
            <a:srgbClr val="FCBEB2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 rarely see randomization methods used, so I won’t say much about them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or consider examples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Randomization methods are not straight-forward for the regression case, or for CI’s for parameters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You can read Haddon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4868234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45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Bootstrap methods</a:t>
            </a:r>
          </a:p>
        </p:txBody>
      </p:sp>
      <p:sp>
        <p:nvSpPr>
          <p:cNvPr id="1047555" name="Text Box 3"/>
          <p:cNvSpPr txBox="1">
            <a:spLocks noChangeArrowheads="1"/>
          </p:cNvSpPr>
          <p:nvPr/>
        </p:nvSpPr>
        <p:spPr bwMode="auto">
          <a:xfrm>
            <a:off x="342900" y="815975"/>
            <a:ext cx="83820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These are widely used methods for generating estimates of the distribution of a parameter estimator, or the distribution of a hypothesis test statistic or a confidence interval statistic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They are computer intensive, and involve various strategies to resample based only on the observed data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There are books on bootstrap, and I will just give an overview for some simple cases, for now</a:t>
            </a:r>
          </a:p>
        </p:txBody>
      </p:sp>
    </p:spTree>
    <p:extLst>
      <p:ext uri="{BB962C8B-B14F-4D97-AF65-F5344CB8AC3E}">
        <p14:creationId xmlns:p14="http://schemas.microsoft.com/office/powerpoint/2010/main" val="14741992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One sample mean</a:t>
            </a:r>
          </a:p>
        </p:txBody>
      </p:sp>
      <p:sp>
        <p:nvSpPr>
          <p:cNvPr id="1049603" name="Text Box 3"/>
          <p:cNvSpPr txBox="1">
            <a:spLocks noChangeArrowheads="1"/>
          </p:cNvSpPr>
          <p:nvPr/>
        </p:nvSpPr>
        <p:spPr bwMode="auto">
          <a:xfrm>
            <a:off x="609600" y="838200"/>
            <a:ext cx="8458200" cy="548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Consider the single sample situation where you have a sample </a:t>
            </a:r>
            <a:r>
              <a:rPr lang="en-GB" altLang="en-US" sz="2800" i="1" dirty="0">
                <a:solidFill>
                  <a:srgbClr val="FF0000"/>
                </a:solidFill>
              </a:rPr>
              <a:t>s = (y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2800" i="1" dirty="0">
                <a:solidFill>
                  <a:srgbClr val="FF0000"/>
                </a:solidFill>
              </a:rPr>
              <a:t>,…,</a:t>
            </a:r>
            <a:r>
              <a:rPr lang="en-GB" altLang="en-US" sz="2800" i="1" dirty="0" err="1">
                <a:solidFill>
                  <a:srgbClr val="FF0000"/>
                </a:solidFill>
              </a:rPr>
              <a:t>y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n</a:t>
            </a:r>
            <a:r>
              <a:rPr lang="en-GB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 of size </a:t>
            </a:r>
            <a:r>
              <a:rPr lang="en-GB" altLang="en-US" sz="2800" i="1" dirty="0">
                <a:solidFill>
                  <a:srgbClr val="FF0000"/>
                </a:solidFill>
              </a:rPr>
              <a:t>n</a:t>
            </a:r>
            <a:r>
              <a:rPr lang="en-GB" altLang="en-US" sz="2800" dirty="0"/>
              <a:t> from a population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Assume </a:t>
            </a:r>
            <a:r>
              <a:rPr lang="en-GB" altLang="en-US" sz="2800" i="1" dirty="0">
                <a:solidFill>
                  <a:srgbClr val="FF0000"/>
                </a:solidFill>
              </a:rPr>
              <a:t>Y ~ N(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i="1" dirty="0">
                <a:solidFill>
                  <a:srgbClr val="FF0000"/>
                </a:solidFill>
              </a:rPr>
              <a:t>,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US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 –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  <a:r>
              <a:rPr lang="en-GB" altLang="en-US" sz="2800" dirty="0"/>
              <a:t> is normal with mean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 and variance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US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/>
              <a:t>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If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US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/>
              <a:t> is known the “best” statistic to get CI’s for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 is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GB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Similar to before, CI = </a:t>
            </a:r>
          </a:p>
        </p:txBody>
      </p:sp>
      <p:graphicFrame>
        <p:nvGraphicFramePr>
          <p:cNvPr id="1049604" name="Object 4"/>
          <p:cNvGraphicFramePr>
            <a:graphicFrameLocks noChangeAspect="1"/>
          </p:cNvGraphicFramePr>
          <p:nvPr/>
        </p:nvGraphicFramePr>
        <p:xfrm>
          <a:off x="2743200" y="4395788"/>
          <a:ext cx="337343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49080" imgH="431640" progId="Equation.3">
                  <p:embed/>
                </p:oleObj>
              </mc:Choice>
              <mc:Fallback>
                <p:oleObj name="Equation" r:id="rId3" imgW="1549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395788"/>
                        <a:ext cx="337343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96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675958"/>
              </p:ext>
            </p:extLst>
          </p:nvPr>
        </p:nvGraphicFramePr>
        <p:xfrm>
          <a:off x="4556125" y="5335588"/>
          <a:ext cx="23780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91880" imgH="279360" progId="Equation.3">
                  <p:embed/>
                </p:oleObj>
              </mc:Choice>
              <mc:Fallback>
                <p:oleObj name="Equation" r:id="rId5" imgW="10918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25" y="5335588"/>
                        <a:ext cx="237807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606" name="AutoShape 6"/>
          <p:cNvSpPr>
            <a:spLocks/>
          </p:cNvSpPr>
          <p:nvPr/>
        </p:nvSpPr>
        <p:spPr bwMode="auto">
          <a:xfrm>
            <a:off x="7335838" y="4497388"/>
            <a:ext cx="1828800" cy="1676400"/>
          </a:xfrm>
          <a:prstGeom prst="borderCallout1">
            <a:avLst>
              <a:gd name="adj1" fmla="val 6819"/>
              <a:gd name="adj2" fmla="val -4167"/>
              <a:gd name="adj3" fmla="val 17236"/>
              <a:gd name="adj4" fmla="val -65710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an exact result for </a:t>
            </a:r>
            <a:r>
              <a:rPr lang="en-GB" altLang="en-US" i="1">
                <a:solidFill>
                  <a:srgbClr val="FF0000"/>
                </a:solidFill>
              </a:rPr>
              <a:t>N(</a:t>
            </a:r>
            <a:r>
              <a:rPr lang="el-GR" altLang="en-US" i="1">
                <a:solidFill>
                  <a:srgbClr val="FF0000"/>
                </a:solidFill>
              </a:rPr>
              <a:t>μ</a:t>
            </a:r>
            <a:r>
              <a:rPr lang="en-GB" altLang="en-US" i="1">
                <a:solidFill>
                  <a:srgbClr val="FF0000"/>
                </a:solidFill>
              </a:rPr>
              <a:t>,</a:t>
            </a:r>
            <a:r>
              <a:rPr lang="el-GR" altLang="en-US" i="1">
                <a:solidFill>
                  <a:srgbClr val="FF0000"/>
                </a:solidFill>
              </a:rPr>
              <a:t>σ</a:t>
            </a:r>
            <a:r>
              <a:rPr lang="en-US" altLang="en-US" i="1" baseline="30000">
                <a:solidFill>
                  <a:srgbClr val="FF0000"/>
                </a:solidFill>
              </a:rPr>
              <a:t>2</a:t>
            </a:r>
            <a:r>
              <a:rPr lang="en-GB" altLang="en-US" i="1">
                <a:solidFill>
                  <a:srgbClr val="FF0000"/>
                </a:solidFill>
              </a:rPr>
              <a:t>)</a:t>
            </a:r>
            <a:r>
              <a:rPr lang="en-US" altLang="en-US"/>
              <a:t> data, and a good approach otherwise when </a:t>
            </a:r>
            <a:r>
              <a:rPr lang="en-US" altLang="en-US" i="1">
                <a:solidFill>
                  <a:srgbClr val="FF0000"/>
                </a:solidFill>
              </a:rPr>
              <a:t>n</a:t>
            </a:r>
            <a:r>
              <a:rPr lang="en-US" altLang="en-US"/>
              <a:t> is large</a:t>
            </a: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3248572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25450" y="-1905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One sample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1651" name="Text Box 3"/>
              <p:cNvSpPr txBox="1">
                <a:spLocks noChangeArrowheads="1"/>
              </p:cNvSpPr>
              <p:nvPr/>
            </p:nvSpPr>
            <p:spPr bwMode="auto">
              <a:xfrm>
                <a:off x="434975" y="796925"/>
                <a:ext cx="8382000" cy="5715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You usually won’t know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σ</a:t>
                </a:r>
                <a:r>
                  <a:rPr lang="en-US" altLang="en-US" sz="2800" i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2800" dirty="0"/>
                  <a:t> and the “best” approach is to replace it by the estimate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endParaRPr lang="en-GB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The CI statistic is then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𝑏𝑐</m:t>
                                </m:r>
                              </m:sub>
                              <m:sup>
                                <m:r>
                                  <a:rPr lang="en-US" alt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where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T</a:t>
                </a:r>
                <a:r>
                  <a:rPr lang="en-GB" altLang="en-US" sz="2800" i="1" baseline="-25000" dirty="0">
                    <a:solidFill>
                      <a:srgbClr val="FF0000"/>
                    </a:solidFill>
                  </a:rPr>
                  <a:t>n-1</a:t>
                </a:r>
                <a:r>
                  <a:rPr lang="en-GB" altLang="en-US" sz="2800" dirty="0"/>
                  <a:t> is the t-distribution with n-1 degree’s of freedom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CI:</a:t>
                </a:r>
                <a14:m>
                  <m:oMath xmlns:m="http://schemas.openxmlformats.org/officeDocument/2006/math">
                    <m:r>
                      <a:rPr lang="en-US" alt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/2,</m:t>
                        </m:r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𝑏𝑐</m:t>
                            </m:r>
                          </m:sub>
                          <m:sup>
                            <m:r>
                              <a:rPr lang="en-US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GB" altLang="en-US" sz="2800" dirty="0"/>
              </a:p>
            </p:txBody>
          </p:sp>
        </mc:Choice>
        <mc:Fallback xmlns="">
          <p:sp>
            <p:nvSpPr>
              <p:cNvPr id="105165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975" y="796925"/>
                <a:ext cx="8382000" cy="5715000"/>
              </a:xfrm>
              <a:prstGeom prst="rect">
                <a:avLst/>
              </a:prstGeom>
              <a:blipFill rotWithShape="0">
                <a:blip r:embed="rId4"/>
                <a:stretch>
                  <a:fillRect l="-436" t="-534" r="-2473" b="-42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516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728153"/>
              </p:ext>
            </p:extLst>
          </p:nvPr>
        </p:nvGraphicFramePr>
        <p:xfrm>
          <a:off x="6607175" y="1447800"/>
          <a:ext cx="2035175" cy="111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17440" imgH="609480" progId="Equation.3">
                  <p:embed/>
                </p:oleObj>
              </mc:Choice>
              <mc:Fallback>
                <p:oleObj name="Equation" r:id="rId5" imgW="111744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175" y="1447800"/>
                        <a:ext cx="2035175" cy="111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1656" name="AutoShape 8"/>
          <p:cNvSpPr>
            <a:spLocks/>
          </p:cNvSpPr>
          <p:nvPr/>
        </p:nvSpPr>
        <p:spPr bwMode="auto">
          <a:xfrm>
            <a:off x="5491421" y="4876800"/>
            <a:ext cx="3166878" cy="1092200"/>
          </a:xfrm>
          <a:prstGeom prst="borderCallout1">
            <a:avLst>
              <a:gd name="adj1" fmla="val 12500"/>
              <a:gd name="adj2" fmla="val -2083"/>
              <a:gd name="adj3" fmla="val 62153"/>
              <a:gd name="adj4" fmla="val -35634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000" dirty="0"/>
              <a:t>an exact result for </a:t>
            </a:r>
            <a:r>
              <a:rPr lang="en-GB" altLang="en-US" sz="2000" i="1" dirty="0">
                <a:solidFill>
                  <a:srgbClr val="FF0000"/>
                </a:solidFill>
              </a:rPr>
              <a:t>N(</a:t>
            </a:r>
            <a:r>
              <a:rPr lang="el-GR" altLang="en-US" sz="2000" i="1" dirty="0">
                <a:solidFill>
                  <a:srgbClr val="FF0000"/>
                </a:solidFill>
              </a:rPr>
              <a:t>μ</a:t>
            </a:r>
            <a:r>
              <a:rPr lang="en-GB" altLang="en-US" sz="2000" i="1" dirty="0">
                <a:solidFill>
                  <a:srgbClr val="FF0000"/>
                </a:solidFill>
              </a:rPr>
              <a:t>,</a:t>
            </a:r>
            <a:r>
              <a:rPr lang="el-GR" altLang="en-US" sz="2000" i="1" dirty="0">
                <a:solidFill>
                  <a:srgbClr val="FF0000"/>
                </a:solidFill>
              </a:rPr>
              <a:t>σ</a:t>
            </a:r>
            <a:r>
              <a:rPr lang="en-US" altLang="en-US" sz="20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000" i="1" dirty="0">
                <a:solidFill>
                  <a:srgbClr val="FF0000"/>
                </a:solidFill>
              </a:rPr>
              <a:t>)</a:t>
            </a:r>
            <a:r>
              <a:rPr lang="en-US" altLang="en-US" sz="2000" dirty="0"/>
              <a:t> data, and a good approach otherwise when </a:t>
            </a:r>
            <a:r>
              <a:rPr lang="en-US" altLang="en-US" sz="2000" dirty="0">
                <a:solidFill>
                  <a:srgbClr val="FF0000"/>
                </a:solidFill>
              </a:rPr>
              <a:t>n</a:t>
            </a:r>
            <a:r>
              <a:rPr lang="en-US" altLang="en-US" sz="2000" dirty="0"/>
              <a:t> is large</a:t>
            </a:r>
            <a:endParaRPr lang="el-G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346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4040" y="19493"/>
            <a:ext cx="8216900" cy="6032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One sample mean</a:t>
            </a:r>
          </a:p>
        </p:txBody>
      </p:sp>
      <p:sp>
        <p:nvSpPr>
          <p:cNvPr id="1057795" name="Text Box 3"/>
          <p:cNvSpPr txBox="1">
            <a:spLocks noChangeArrowheads="1"/>
          </p:cNvSpPr>
          <p:nvPr/>
        </p:nvSpPr>
        <p:spPr bwMode="auto">
          <a:xfrm>
            <a:off x="334040" y="628059"/>
            <a:ext cx="8809960" cy="1429341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400" dirty="0"/>
              <a:t>The t-distribution is similar to a Normal distribution, with wider tails when </a:t>
            </a:r>
            <a:r>
              <a:rPr lang="en-GB" altLang="en-US" sz="2400" i="1" dirty="0">
                <a:solidFill>
                  <a:srgbClr val="FF0000"/>
                </a:solidFill>
              </a:rPr>
              <a:t>n</a:t>
            </a:r>
            <a:r>
              <a:rPr lang="en-GB" altLang="en-US" sz="2400" dirty="0"/>
              <a:t> is small that accounts for the additional uncertainty in the T-statistic because of estimating </a:t>
            </a:r>
            <a:r>
              <a:rPr lang="el-GR" altLang="en-US" sz="2400" i="1" dirty="0">
                <a:solidFill>
                  <a:srgbClr val="FF0000"/>
                </a:solidFill>
              </a:rPr>
              <a:t>σ</a:t>
            </a:r>
            <a:r>
              <a:rPr lang="en-US" altLang="en-US" sz="24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400" dirty="0"/>
              <a:t>.</a:t>
            </a:r>
          </a:p>
        </p:txBody>
      </p:sp>
      <p:pic>
        <p:nvPicPr>
          <p:cNvPr id="4" name="Picture 3" descr="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4" r="6705" b="3599"/>
          <a:stretch/>
        </p:blipFill>
        <p:spPr bwMode="auto">
          <a:xfrm>
            <a:off x="371254" y="2104301"/>
            <a:ext cx="5267546" cy="467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/>
          <p:cNvSpPr>
            <a:spLocks/>
          </p:cNvSpPr>
          <p:nvPr/>
        </p:nvSpPr>
        <p:spPr bwMode="auto">
          <a:xfrm>
            <a:off x="6324600" y="3200400"/>
            <a:ext cx="1905000" cy="762000"/>
          </a:xfrm>
          <a:prstGeom prst="borderCallout1">
            <a:avLst>
              <a:gd name="adj1" fmla="val 15000"/>
              <a:gd name="adj2" fmla="val -3125"/>
              <a:gd name="adj3" fmla="val 295814"/>
              <a:gd name="adj4" fmla="val -7529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tails get wider when </a:t>
            </a:r>
            <a:r>
              <a:rPr lang="en-US" altLang="en-US" dirty="0">
                <a:solidFill>
                  <a:srgbClr val="FF0000"/>
                </a:solidFill>
              </a:rPr>
              <a:t>n</a:t>
            </a:r>
            <a:r>
              <a:rPr lang="en-US" altLang="en-US" dirty="0"/>
              <a:t> is smaller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7762609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Bootstrap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891" name="Text Box 3"/>
              <p:cNvSpPr txBox="1">
                <a:spLocks noChangeArrowheads="1"/>
              </p:cNvSpPr>
              <p:nvPr/>
            </p:nvSpPr>
            <p:spPr bwMode="auto">
              <a:xfrm>
                <a:off x="152400" y="914400"/>
                <a:ext cx="8686800" cy="5715000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What do you do when you don’t know the distribution of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Y</a:t>
                </a:r>
                <a:r>
                  <a:rPr lang="en-GB" altLang="en-US" sz="2800" dirty="0"/>
                  <a:t>, or your sample size is not large enough to assume normality for the CI Z statistic?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The bootstrap is a re-sampling method that you can use to estimate the distribution of the T-statistic.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Draw a random sample </a:t>
                </a:r>
                <a:r>
                  <a:rPr lang="en-GB" altLang="en-US" sz="2800" u="sng" dirty="0"/>
                  <a:t>with replacement</a:t>
                </a:r>
                <a:r>
                  <a:rPr lang="en-GB" altLang="en-US" sz="2800" dirty="0"/>
                  <a:t> of size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n</a:t>
                </a:r>
                <a:r>
                  <a:rPr lang="en-GB" altLang="en-US" sz="2800" dirty="0"/>
                  <a:t> from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s = (y</a:t>
                </a:r>
                <a:r>
                  <a:rPr lang="en-GB" altLang="en-US" sz="2800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,…,</a:t>
                </a:r>
                <a:r>
                  <a:rPr lang="en-GB" altLang="en-US" sz="2800" i="1" dirty="0" err="1">
                    <a:solidFill>
                      <a:srgbClr val="FF0000"/>
                    </a:solidFill>
                  </a:rPr>
                  <a:t>y</a:t>
                </a:r>
                <a:r>
                  <a:rPr lang="en-GB" altLang="en-US" sz="2800" i="1" baseline="-2500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)</a:t>
                </a:r>
                <a:r>
                  <a:rPr lang="en-GB" altLang="en-US" sz="2800" dirty="0"/>
                  <a:t>. Call the new sample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s</a:t>
                </a:r>
                <a:r>
                  <a:rPr lang="en-GB" altLang="en-US" sz="2800" i="1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GB" altLang="en-US" sz="2800" dirty="0"/>
                  <a:t>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Compute the sample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alt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altLang="en-US" sz="2800" dirty="0"/>
                  <a:t>) and variance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alt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alt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altLang="en-US" sz="2800" dirty="0"/>
                  <a:t>) from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s</a:t>
                </a:r>
                <a:r>
                  <a:rPr lang="en-GB" altLang="en-US" sz="2800" i="1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GB" altLang="en-US" sz="2800" dirty="0"/>
                  <a:t>.</a:t>
                </a:r>
              </a:p>
            </p:txBody>
          </p:sp>
        </mc:Choice>
        <mc:Fallback xmlns="">
          <p:sp>
            <p:nvSpPr>
              <p:cNvPr id="106189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914400"/>
                <a:ext cx="8686800" cy="5715000"/>
              </a:xfrm>
              <a:prstGeom prst="rect">
                <a:avLst/>
              </a:prstGeom>
              <a:blipFill rotWithShape="0">
                <a:blip r:embed="rId3"/>
                <a:stretch>
                  <a:fillRect l="-421" t="-426" r="-245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3126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Bootstrap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3939" name="Text Box 3"/>
              <p:cNvSpPr txBox="1">
                <a:spLocks noChangeArrowheads="1"/>
              </p:cNvSpPr>
              <p:nvPr/>
            </p:nvSpPr>
            <p:spPr bwMode="auto">
              <a:xfrm>
                <a:off x="609600" y="838200"/>
                <a:ext cx="8458200" cy="5715000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compute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endParaRPr lang="en-GB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Note that the population you are bootstrap sampling from has a known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altLang="en-US" sz="2800" dirty="0"/>
                  <a:t>) and you are mimicking the T statistic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endParaRPr lang="en-GB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Repeat the bootstrapping procedure many times (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B</a:t>
                </a:r>
                <a:r>
                  <a:rPr lang="en-GB" altLang="en-US" sz="2800" dirty="0"/>
                  <a:t>), and generate a bootstrapped distribution </a:t>
                </a:r>
                <a:r>
                  <a:rPr lang="en-GB" altLang="en-US" sz="2800" dirty="0">
                    <a:solidFill>
                      <a:srgbClr val="FF0000"/>
                    </a:solidFill>
                  </a:rPr>
                  <a:t>T</a:t>
                </a:r>
                <a:r>
                  <a:rPr lang="en-GB" altLang="en-US" sz="2800" baseline="300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106393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838200"/>
                <a:ext cx="8458200" cy="5715000"/>
              </a:xfrm>
              <a:prstGeom prst="rect">
                <a:avLst/>
              </a:prstGeom>
              <a:blipFill rotWithShape="0">
                <a:blip r:embed="rId4"/>
                <a:stretch>
                  <a:fillRect l="-432" t="-534" r="-180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63940" name="Object 4"/>
          <p:cNvGraphicFramePr>
            <a:graphicFrameLocks noChangeAspect="1"/>
          </p:cNvGraphicFramePr>
          <p:nvPr/>
        </p:nvGraphicFramePr>
        <p:xfrm>
          <a:off x="2976563" y="1011238"/>
          <a:ext cx="18526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50680" imgH="482400" progId="Equation.3">
                  <p:embed/>
                </p:oleObj>
              </mc:Choice>
              <mc:Fallback>
                <p:oleObj name="Equation" r:id="rId5" imgW="8506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1011238"/>
                        <a:ext cx="1852612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39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803932"/>
              </p:ext>
            </p:extLst>
          </p:nvPr>
        </p:nvGraphicFramePr>
        <p:xfrm>
          <a:off x="5410200" y="3505200"/>
          <a:ext cx="21558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90360" imgH="431640" progId="Equation.3">
                  <p:embed/>
                </p:oleObj>
              </mc:Choice>
              <mc:Fallback>
                <p:oleObj name="Equation" r:id="rId7" imgW="990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505200"/>
                        <a:ext cx="21558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1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13657" y="-1088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Quality of fit vs parsimony vs reality</a:t>
            </a:r>
          </a:p>
        </p:txBody>
      </p:sp>
      <p:sp>
        <p:nvSpPr>
          <p:cNvPr id="7895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334000"/>
          </a:xfrm>
          <a:solidFill>
            <a:schemeClr val="accent3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More complicated models usually fit the data better, but other predictions may not be better.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There are ways to assess </a:t>
            </a:r>
            <a:r>
              <a:rPr lang="en-GB" altLang="en-US" sz="2800" dirty="0">
                <a:solidFill>
                  <a:srgbClr val="CC3300"/>
                </a:solidFill>
              </a:rPr>
              <a:t>model prediction error</a:t>
            </a:r>
            <a:r>
              <a:rPr lang="en-GB" altLang="en-US" sz="2800" dirty="0">
                <a:solidFill>
                  <a:srgbClr val="000000"/>
                </a:solidFill>
              </a:rPr>
              <a:t> – i.e. cross validation, </a:t>
            </a:r>
            <a:r>
              <a:rPr lang="en-GB" altLang="en-US" sz="2800" dirty="0" err="1">
                <a:solidFill>
                  <a:srgbClr val="000000"/>
                </a:solidFill>
              </a:rPr>
              <a:t>Akaike’s</a:t>
            </a:r>
            <a:r>
              <a:rPr lang="en-GB" altLang="en-US" sz="2800" dirty="0">
                <a:solidFill>
                  <a:srgbClr val="000000"/>
                </a:solidFill>
              </a:rPr>
              <a:t> Information Criterion (AIC) – described later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Highly parameterized models can have some insidious biases –especially related to variance parameters which are required to account for uncertainty in the data</a:t>
            </a:r>
          </a:p>
        </p:txBody>
      </p:sp>
    </p:spTree>
    <p:extLst>
      <p:ext uri="{BB962C8B-B14F-4D97-AF65-F5344CB8AC3E}">
        <p14:creationId xmlns:p14="http://schemas.microsoft.com/office/powerpoint/2010/main" val="33168245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Bootstrap</a:t>
            </a:r>
          </a:p>
        </p:txBody>
      </p:sp>
      <p:sp>
        <p:nvSpPr>
          <p:cNvPr id="1065987" name="Text Box 3"/>
          <p:cNvSpPr txBox="1">
            <a:spLocks noChangeArrowheads="1"/>
          </p:cNvSpPr>
          <p:nvPr/>
        </p:nvSpPr>
        <p:spPr bwMode="auto">
          <a:xfrm>
            <a:off x="381000" y="838200"/>
            <a:ext cx="8305800" cy="5181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Bootstrap-t CI’s: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Approximate the T-statistic distribution using</a:t>
            </a:r>
            <a:endParaRPr lang="en-GB" altLang="en-US" sz="2800" baseline="30000" dirty="0">
              <a:solidFill>
                <a:srgbClr val="FF0000"/>
              </a:solidFill>
            </a:endParaRPr>
          </a:p>
        </p:txBody>
      </p:sp>
      <p:graphicFrame>
        <p:nvGraphicFramePr>
          <p:cNvPr id="1065992" name="Object 8"/>
          <p:cNvGraphicFramePr>
            <a:graphicFrameLocks noChangeAspect="1"/>
          </p:cNvGraphicFramePr>
          <p:nvPr/>
        </p:nvGraphicFramePr>
        <p:xfrm>
          <a:off x="1066800" y="3886200"/>
          <a:ext cx="3987800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58720" progId="Equation.3">
                  <p:embed/>
                </p:oleObj>
              </mc:Choice>
              <mc:Fallback>
                <p:oleObj name="Equation" r:id="rId3" imgW="140940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86200"/>
                        <a:ext cx="3987800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993" name="Object 9"/>
          <p:cNvGraphicFramePr>
            <a:graphicFrameLocks noChangeAspect="1"/>
          </p:cNvGraphicFramePr>
          <p:nvPr/>
        </p:nvGraphicFramePr>
        <p:xfrm>
          <a:off x="2730500" y="2489200"/>
          <a:ext cx="279241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82680" imgH="431640" progId="Equation.3">
                  <p:embed/>
                </p:oleObj>
              </mc:Choice>
              <mc:Fallback>
                <p:oleObj name="Equation" r:id="rId5" imgW="1282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2489200"/>
                        <a:ext cx="279241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994" name="AutoShape 10"/>
          <p:cNvSpPr>
            <a:spLocks/>
          </p:cNvSpPr>
          <p:nvPr/>
        </p:nvSpPr>
        <p:spPr bwMode="auto">
          <a:xfrm>
            <a:off x="6019800" y="3124200"/>
            <a:ext cx="2667000" cy="762000"/>
          </a:xfrm>
          <a:prstGeom prst="borderCallout1">
            <a:avLst>
              <a:gd name="adj1" fmla="val 15000"/>
              <a:gd name="adj2" fmla="val -2856"/>
              <a:gd name="adj3" fmla="val 143125"/>
              <a:gd name="adj4" fmla="val -103750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If </a:t>
            </a:r>
            <a:r>
              <a:rPr lang="el-GR" altLang="en-US" i="1">
                <a:solidFill>
                  <a:srgbClr val="FF3300"/>
                </a:solidFill>
              </a:rPr>
              <a:t>α</a:t>
            </a:r>
            <a:r>
              <a:rPr lang="en-US" altLang="en-US" i="1">
                <a:solidFill>
                  <a:srgbClr val="FF3300"/>
                </a:solidFill>
              </a:rPr>
              <a:t>=0.05</a:t>
            </a:r>
            <a:r>
              <a:rPr lang="en-US" altLang="en-US"/>
              <a:t> then this is the 0.975 quantile of </a:t>
            </a:r>
            <a:r>
              <a:rPr lang="en-US" altLang="en-US">
                <a:solidFill>
                  <a:srgbClr val="FF3300"/>
                </a:solidFill>
              </a:rPr>
              <a:t>T</a:t>
            </a:r>
            <a:r>
              <a:rPr lang="en-US" altLang="en-US" baseline="30000">
                <a:solidFill>
                  <a:srgbClr val="FF3300"/>
                </a:solidFill>
              </a:rPr>
              <a:t>*</a:t>
            </a:r>
            <a:endParaRPr lang="el-GR" altLang="en-US" baseline="30000">
              <a:solidFill>
                <a:srgbClr val="FF3300"/>
              </a:solidFill>
            </a:endParaRPr>
          </a:p>
        </p:txBody>
      </p:sp>
      <p:sp>
        <p:nvSpPr>
          <p:cNvPr id="1065995" name="AutoShape 11"/>
          <p:cNvSpPr>
            <a:spLocks/>
          </p:cNvSpPr>
          <p:nvPr/>
        </p:nvSpPr>
        <p:spPr bwMode="auto">
          <a:xfrm>
            <a:off x="4800600" y="5486400"/>
            <a:ext cx="2667000" cy="762000"/>
          </a:xfrm>
          <a:prstGeom prst="borderCallout1">
            <a:avLst>
              <a:gd name="adj1" fmla="val 15000"/>
              <a:gd name="adj2" fmla="val -2856"/>
              <a:gd name="adj3" fmla="val -12500"/>
              <a:gd name="adj4" fmla="val -54704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If </a:t>
            </a:r>
            <a:r>
              <a:rPr lang="el-GR" altLang="en-US" i="1">
                <a:solidFill>
                  <a:srgbClr val="FF3300"/>
                </a:solidFill>
              </a:rPr>
              <a:t>α</a:t>
            </a:r>
            <a:r>
              <a:rPr lang="en-US" altLang="en-US" i="1">
                <a:solidFill>
                  <a:srgbClr val="FF3300"/>
                </a:solidFill>
              </a:rPr>
              <a:t>=0.05</a:t>
            </a:r>
            <a:r>
              <a:rPr lang="en-US" altLang="en-US"/>
              <a:t> then this is the 0.025 quantile of </a:t>
            </a:r>
            <a:r>
              <a:rPr lang="en-US" altLang="en-US">
                <a:solidFill>
                  <a:srgbClr val="FF3300"/>
                </a:solidFill>
              </a:rPr>
              <a:t>T</a:t>
            </a:r>
            <a:r>
              <a:rPr lang="en-US" altLang="en-US" baseline="30000">
                <a:solidFill>
                  <a:srgbClr val="FF3300"/>
                </a:solidFill>
              </a:rPr>
              <a:t>*</a:t>
            </a:r>
            <a:endParaRPr lang="el-GR" altLang="en-US" baseline="300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5416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-52844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One sample bootstrap in R</a:t>
            </a:r>
          </a:p>
        </p:txBody>
      </p:sp>
      <p:sp>
        <p:nvSpPr>
          <p:cNvPr id="1070087" name="Rectangle 7"/>
          <p:cNvSpPr>
            <a:spLocks noChangeArrowheads="1"/>
          </p:cNvSpPr>
          <p:nvPr/>
        </p:nvSpPr>
        <p:spPr bwMode="auto">
          <a:xfrm>
            <a:off x="0" y="642372"/>
            <a:ext cx="4343400" cy="2308324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mu=10;</a:t>
            </a:r>
          </a:p>
          <a:p>
            <a:r>
              <a:rPr lang="en-US" altLang="en-US" sz="2400" dirty="0"/>
              <a:t>sigma2=1</a:t>
            </a:r>
          </a:p>
          <a:p>
            <a:r>
              <a:rPr lang="en-US" altLang="en-US" sz="2400" dirty="0"/>
              <a:t>n=10</a:t>
            </a:r>
          </a:p>
          <a:p>
            <a:r>
              <a:rPr lang="en-US" altLang="en-US" sz="2400" dirty="0"/>
              <a:t>y = </a:t>
            </a:r>
            <a:r>
              <a:rPr lang="en-US" altLang="en-US" sz="2400" dirty="0" err="1"/>
              <a:t>rnorm</a:t>
            </a:r>
            <a:r>
              <a:rPr lang="en-US" altLang="en-US" sz="2400" dirty="0"/>
              <a:t>(</a:t>
            </a:r>
            <a:r>
              <a:rPr lang="en-US" altLang="en-US" sz="2400" dirty="0" err="1"/>
              <a:t>n,mu,sd</a:t>
            </a:r>
            <a:r>
              <a:rPr lang="en-US" altLang="en-US" sz="2400" dirty="0"/>
              <a:t>=</a:t>
            </a:r>
            <a:r>
              <a:rPr lang="en-US" altLang="en-US" sz="2400" dirty="0" err="1"/>
              <a:t>sqrt</a:t>
            </a:r>
            <a:r>
              <a:rPr lang="en-US" altLang="en-US" sz="2400" dirty="0"/>
              <a:t>(sigma2))</a:t>
            </a:r>
          </a:p>
          <a:p>
            <a:r>
              <a:rPr lang="en-US" altLang="en-US" sz="2400" dirty="0" err="1"/>
              <a:t>ybar</a:t>
            </a:r>
            <a:r>
              <a:rPr lang="en-US" altLang="en-US" sz="2400" dirty="0"/>
              <a:t>=mean(y)</a:t>
            </a:r>
          </a:p>
          <a:p>
            <a:r>
              <a:rPr lang="en-US" altLang="en-US" sz="2400" dirty="0"/>
              <a:t>s2 = </a:t>
            </a:r>
            <a:r>
              <a:rPr lang="en-US" altLang="en-US" sz="2400" dirty="0" err="1"/>
              <a:t>var</a:t>
            </a:r>
            <a:r>
              <a:rPr lang="en-US" altLang="en-US" sz="2400" dirty="0"/>
              <a:t>(y)</a:t>
            </a:r>
          </a:p>
        </p:txBody>
      </p:sp>
      <p:sp>
        <p:nvSpPr>
          <p:cNvPr id="1070088" name="Rectangle 8"/>
          <p:cNvSpPr>
            <a:spLocks noChangeArrowheads="1"/>
          </p:cNvSpPr>
          <p:nvPr/>
        </p:nvSpPr>
        <p:spPr bwMode="auto">
          <a:xfrm>
            <a:off x="2057400" y="2739654"/>
            <a:ext cx="7162800" cy="193899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B=5000</a:t>
            </a:r>
          </a:p>
          <a:p>
            <a:r>
              <a:rPr lang="en-US" altLang="en-US" sz="2400" dirty="0"/>
              <a:t>booty = </a:t>
            </a:r>
            <a:r>
              <a:rPr lang="en-US" altLang="en-US" sz="2400" dirty="0" err="1"/>
              <a:t>lapply</a:t>
            </a:r>
            <a:r>
              <a:rPr lang="en-US" altLang="en-US" sz="2400" dirty="0"/>
              <a:t>(1:B, function(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sample(y, replace = T))</a:t>
            </a:r>
          </a:p>
          <a:p>
            <a:r>
              <a:rPr lang="en-US" altLang="en-US" sz="2400" dirty="0" err="1"/>
              <a:t>boot.mean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sapply</a:t>
            </a:r>
            <a:r>
              <a:rPr lang="en-US" altLang="en-US" sz="2400" dirty="0"/>
              <a:t>(</a:t>
            </a:r>
            <a:r>
              <a:rPr lang="en-US" altLang="en-US" sz="2400" dirty="0" err="1"/>
              <a:t>booty,mean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 err="1"/>
              <a:t>boot.var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sapply</a:t>
            </a:r>
            <a:r>
              <a:rPr lang="en-US" altLang="en-US" sz="2400" dirty="0"/>
              <a:t>(</a:t>
            </a:r>
            <a:r>
              <a:rPr lang="en-US" altLang="en-US" sz="2400" dirty="0" err="1"/>
              <a:t>booty,var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boot.t = (</a:t>
            </a:r>
            <a:r>
              <a:rPr lang="en-US" altLang="en-US" sz="2400" dirty="0" err="1"/>
              <a:t>boot.mean</a:t>
            </a:r>
            <a:r>
              <a:rPr lang="en-US" altLang="en-US" sz="2400" dirty="0"/>
              <a:t> - </a:t>
            </a:r>
            <a:r>
              <a:rPr lang="en-US" altLang="en-US" sz="2400" dirty="0" err="1"/>
              <a:t>ybar</a:t>
            </a:r>
            <a:r>
              <a:rPr lang="en-US" altLang="en-US" sz="2400" dirty="0"/>
              <a:t>)/</a:t>
            </a:r>
            <a:r>
              <a:rPr lang="en-US" altLang="en-US" sz="2400" dirty="0" err="1"/>
              <a:t>sqrt</a:t>
            </a:r>
            <a:r>
              <a:rPr lang="en-US" altLang="en-US" sz="2400" dirty="0"/>
              <a:t>(</a:t>
            </a:r>
            <a:r>
              <a:rPr lang="en-US" altLang="en-US" sz="2400" dirty="0" err="1"/>
              <a:t>boot.var</a:t>
            </a:r>
            <a:r>
              <a:rPr lang="en-US" altLang="en-US" sz="2400" dirty="0"/>
              <a:t>/n)</a:t>
            </a:r>
          </a:p>
        </p:txBody>
      </p:sp>
      <p:sp>
        <p:nvSpPr>
          <p:cNvPr id="1070089" name="Rectangle 9"/>
          <p:cNvSpPr>
            <a:spLocks noChangeArrowheads="1"/>
          </p:cNvSpPr>
          <p:nvPr/>
        </p:nvSpPr>
        <p:spPr bwMode="auto">
          <a:xfrm>
            <a:off x="228600" y="4876800"/>
            <a:ext cx="6781800" cy="46166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quant.boot.t = quantile(</a:t>
            </a:r>
            <a:r>
              <a:rPr lang="en-US" altLang="en-US" sz="2400" dirty="0" err="1"/>
              <a:t>boot.t,probs</a:t>
            </a:r>
            <a:r>
              <a:rPr lang="en-US" altLang="en-US" sz="2400" dirty="0"/>
              <a:t>=c(0.025,0.975))</a:t>
            </a:r>
          </a:p>
        </p:txBody>
      </p:sp>
      <p:sp>
        <p:nvSpPr>
          <p:cNvPr id="1070091" name="AutoShape 11"/>
          <p:cNvSpPr>
            <a:spLocks/>
          </p:cNvSpPr>
          <p:nvPr/>
        </p:nvSpPr>
        <p:spPr bwMode="auto">
          <a:xfrm>
            <a:off x="3429000" y="5734773"/>
            <a:ext cx="5410200" cy="762000"/>
          </a:xfrm>
          <a:prstGeom prst="borderCallout1">
            <a:avLst>
              <a:gd name="adj1" fmla="val 15000"/>
              <a:gd name="adj2" fmla="val -1407"/>
              <a:gd name="adj3" fmla="val -55000"/>
              <a:gd name="adj4" fmla="val -28669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400" dirty="0"/>
              <a:t>Store the quantiles of the </a:t>
            </a:r>
            <a:r>
              <a:rPr lang="en-US" altLang="en-US" sz="2400" dirty="0" err="1"/>
              <a:t>bootstrapT</a:t>
            </a:r>
            <a:r>
              <a:rPr lang="en-US" altLang="en-US" sz="2400" dirty="0"/>
              <a:t> distribution in quant.boot.t.</a:t>
            </a:r>
            <a:endParaRPr lang="el-GR" altLang="en-US" sz="2400" baseline="300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2087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132" name="Rectangle 4"/>
          <p:cNvSpPr>
            <a:spLocks noChangeArrowheads="1"/>
          </p:cNvSpPr>
          <p:nvPr/>
        </p:nvSpPr>
        <p:spPr bwMode="auto">
          <a:xfrm>
            <a:off x="152400" y="5029200"/>
            <a:ext cx="5486400" cy="156966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 err="1"/>
              <a:t>hist</a:t>
            </a:r>
            <a:r>
              <a:rPr lang="en-US" altLang="en-US" sz="2400" dirty="0"/>
              <a:t>(</a:t>
            </a:r>
            <a:r>
              <a:rPr lang="en-US" altLang="en-US" sz="2400" dirty="0" err="1"/>
              <a:t>boot.t,breaks</a:t>
            </a:r>
            <a:r>
              <a:rPr lang="en-US" altLang="en-US" sz="2400" dirty="0"/>
              <a:t>=50,xlim=c(-4,4),</a:t>
            </a:r>
            <a:r>
              <a:rPr lang="en-US" altLang="en-US" sz="2400" dirty="0" err="1"/>
              <a:t>freq</a:t>
            </a:r>
            <a:r>
              <a:rPr lang="en-US" altLang="en-US" sz="2400" dirty="0"/>
              <a:t>=F)</a:t>
            </a:r>
          </a:p>
          <a:p>
            <a:r>
              <a:rPr lang="en-US" altLang="en-US" sz="2400" dirty="0"/>
              <a:t>x=</a:t>
            </a:r>
            <a:r>
              <a:rPr lang="en-US" altLang="en-US" sz="2400" dirty="0" err="1"/>
              <a:t>seq</a:t>
            </a:r>
            <a:r>
              <a:rPr lang="en-US" altLang="en-US" sz="2400" dirty="0"/>
              <a:t>(-4,4,length=100)</a:t>
            </a:r>
          </a:p>
          <a:p>
            <a:r>
              <a:rPr lang="en-US" altLang="en-US" sz="2400" dirty="0" err="1"/>
              <a:t>pt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dt</a:t>
            </a:r>
            <a:r>
              <a:rPr lang="en-US" altLang="en-US" sz="2400" dirty="0"/>
              <a:t>(x,n-1)</a:t>
            </a:r>
          </a:p>
          <a:p>
            <a:r>
              <a:rPr lang="en-US" altLang="en-US" sz="2400" dirty="0"/>
              <a:t>lines(</a:t>
            </a:r>
            <a:r>
              <a:rPr lang="en-US" altLang="en-US" sz="2400" dirty="0" err="1"/>
              <a:t>x,pt,lwd</a:t>
            </a:r>
            <a:r>
              <a:rPr lang="en-US" altLang="en-US" sz="2400" dirty="0"/>
              <a:t>=2,col='red',</a:t>
            </a:r>
            <a:r>
              <a:rPr lang="en-US" altLang="en-US" sz="2400" dirty="0" err="1"/>
              <a:t>lty</a:t>
            </a:r>
            <a:r>
              <a:rPr lang="en-US" altLang="en-US" sz="2400" dirty="0"/>
              <a:t>=1)</a:t>
            </a:r>
          </a:p>
        </p:txBody>
      </p:sp>
      <p:sp>
        <p:nvSpPr>
          <p:cNvPr id="107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in R</a:t>
            </a:r>
          </a:p>
        </p:txBody>
      </p:sp>
      <p:pic>
        <p:nvPicPr>
          <p:cNvPr id="1072131" name="Picture 3" descr="boott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50447"/>
            <a:ext cx="5086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5203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Bootstrap</a:t>
            </a:r>
          </a:p>
        </p:txBody>
      </p:sp>
      <p:sp>
        <p:nvSpPr>
          <p:cNvPr id="1074179" name="Text Box 3"/>
          <p:cNvSpPr txBox="1">
            <a:spLocks noChangeArrowheads="1"/>
          </p:cNvSpPr>
          <p:nvPr/>
        </p:nvSpPr>
        <p:spPr bwMode="auto">
          <a:xfrm>
            <a:off x="609600" y="1371600"/>
            <a:ext cx="7772400" cy="4876800"/>
          </a:xfrm>
          <a:prstGeom prst="rect">
            <a:avLst/>
          </a:prstGeom>
          <a:solidFill>
            <a:srgbClr val="F0EEA6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What is the point, because we know the distribution of T anyway?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We can compute the bootstrap t-distribution of any statistic, as long as we know its std. err.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If fact, even if we don’t know the std. err, we can get an approximate CI directly from the bootstrapped distribution of the estimate</a:t>
            </a:r>
          </a:p>
        </p:txBody>
      </p:sp>
    </p:spTree>
    <p:extLst>
      <p:ext uri="{BB962C8B-B14F-4D97-AF65-F5344CB8AC3E}">
        <p14:creationId xmlns:p14="http://schemas.microsoft.com/office/powerpoint/2010/main" val="12752639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226" name="Rectangle 2"/>
          <p:cNvSpPr>
            <a:spLocks noChangeArrowheads="1"/>
          </p:cNvSpPr>
          <p:nvPr/>
        </p:nvSpPr>
        <p:spPr bwMode="auto">
          <a:xfrm>
            <a:off x="228600" y="5181600"/>
            <a:ext cx="5334000" cy="156966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 err="1"/>
              <a:t>hist</a:t>
            </a:r>
            <a:r>
              <a:rPr lang="en-US" altLang="en-US" sz="2400" dirty="0"/>
              <a:t>(</a:t>
            </a:r>
            <a:r>
              <a:rPr lang="en-US" altLang="en-US" sz="2400" dirty="0" err="1"/>
              <a:t>boot.mean,breaks</a:t>
            </a:r>
            <a:r>
              <a:rPr lang="en-US" altLang="en-US" sz="2400" dirty="0"/>
              <a:t>=50,freq=F)</a:t>
            </a:r>
          </a:p>
          <a:p>
            <a:r>
              <a:rPr lang="en-US" altLang="en-US" sz="2400" dirty="0"/>
              <a:t>x=</a:t>
            </a:r>
            <a:r>
              <a:rPr lang="en-US" altLang="en-US" sz="2400" dirty="0" err="1"/>
              <a:t>seq</a:t>
            </a:r>
            <a:r>
              <a:rPr lang="en-US" altLang="en-US" sz="2400" dirty="0"/>
              <a:t>(8,11,length=100)</a:t>
            </a:r>
          </a:p>
          <a:p>
            <a:r>
              <a:rPr lang="en-US" altLang="en-US" sz="2400" dirty="0" err="1"/>
              <a:t>pz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dnorm</a:t>
            </a:r>
            <a:r>
              <a:rPr lang="en-US" altLang="en-US" sz="2400" dirty="0"/>
              <a:t>(</a:t>
            </a:r>
            <a:r>
              <a:rPr lang="en-US" altLang="en-US" sz="2400" dirty="0" err="1"/>
              <a:t>x,mean</a:t>
            </a:r>
            <a:r>
              <a:rPr lang="en-US" altLang="en-US" sz="2400" dirty="0"/>
              <a:t>=</a:t>
            </a:r>
            <a:r>
              <a:rPr lang="en-US" altLang="en-US" sz="2400" dirty="0" err="1"/>
              <a:t>ybar,sd</a:t>
            </a:r>
            <a:r>
              <a:rPr lang="en-US" altLang="en-US" sz="2400" dirty="0"/>
              <a:t>=</a:t>
            </a:r>
            <a:r>
              <a:rPr lang="en-US" altLang="en-US" sz="2400" dirty="0" err="1"/>
              <a:t>sqrt</a:t>
            </a:r>
            <a:r>
              <a:rPr lang="en-US" altLang="en-US" sz="2400" dirty="0"/>
              <a:t>(s2/n))</a:t>
            </a:r>
          </a:p>
          <a:p>
            <a:r>
              <a:rPr lang="en-US" altLang="en-US" sz="2400" dirty="0"/>
              <a:t>lines(</a:t>
            </a:r>
            <a:r>
              <a:rPr lang="en-US" altLang="en-US" sz="2400" dirty="0" err="1"/>
              <a:t>x,pz,lwd</a:t>
            </a:r>
            <a:r>
              <a:rPr lang="en-US" altLang="en-US" sz="2400" dirty="0"/>
              <a:t>=2,col='red',</a:t>
            </a:r>
            <a:r>
              <a:rPr lang="en-US" altLang="en-US" sz="2400" dirty="0" err="1"/>
              <a:t>lty</a:t>
            </a:r>
            <a:r>
              <a:rPr lang="en-US" altLang="en-US" sz="2400" dirty="0"/>
              <a:t>=1)</a:t>
            </a:r>
          </a:p>
        </p:txBody>
      </p:sp>
      <p:sp>
        <p:nvSpPr>
          <p:cNvPr id="1076227" name="Rectangle 3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Bootstrapped mean in R</a:t>
            </a:r>
          </a:p>
        </p:txBody>
      </p:sp>
      <p:pic>
        <p:nvPicPr>
          <p:cNvPr id="1076229" name="Picture 5" descr="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762000"/>
            <a:ext cx="5086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577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4" name="Rectangle 2"/>
          <p:cNvSpPr>
            <a:spLocks noChangeArrowheads="1"/>
          </p:cNvSpPr>
          <p:nvPr/>
        </p:nvSpPr>
        <p:spPr bwMode="auto">
          <a:xfrm>
            <a:off x="0" y="5029200"/>
            <a:ext cx="6400800" cy="156966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 err="1"/>
              <a:t>install.packages</a:t>
            </a:r>
            <a:r>
              <a:rPr lang="en-US" altLang="en-US" sz="2400" dirty="0"/>
              <a:t>("psych")</a:t>
            </a:r>
          </a:p>
          <a:p>
            <a:r>
              <a:rPr lang="en-US" altLang="en-US" sz="2400" dirty="0"/>
              <a:t>library("psych")</a:t>
            </a:r>
          </a:p>
          <a:p>
            <a:r>
              <a:rPr lang="en-US" altLang="en-US" sz="2400" dirty="0" err="1"/>
              <a:t>boot.geomean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sapply</a:t>
            </a:r>
            <a:r>
              <a:rPr lang="en-US" altLang="en-US" sz="2400" dirty="0"/>
              <a:t>(</a:t>
            </a:r>
            <a:r>
              <a:rPr lang="en-US" altLang="en-US" sz="2400" dirty="0" err="1"/>
              <a:t>booty,geometric.mean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 err="1"/>
              <a:t>hist</a:t>
            </a:r>
            <a:r>
              <a:rPr lang="en-US" altLang="en-US" sz="2400" dirty="0"/>
              <a:t>(</a:t>
            </a:r>
            <a:r>
              <a:rPr lang="en-US" altLang="en-US" sz="2400" dirty="0" err="1"/>
              <a:t>boot.geomean,breaks</a:t>
            </a:r>
            <a:r>
              <a:rPr lang="en-US" altLang="en-US" sz="2400" dirty="0"/>
              <a:t>=30,freq=F)</a:t>
            </a:r>
          </a:p>
        </p:txBody>
      </p:sp>
      <p:sp>
        <p:nvSpPr>
          <p:cNvPr id="1078275" name="Rectangle 3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Bootstrapped geometric mean in R</a:t>
            </a:r>
          </a:p>
        </p:txBody>
      </p:sp>
      <p:pic>
        <p:nvPicPr>
          <p:cNvPr id="1078278" name="Picture 6" descr="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762000"/>
            <a:ext cx="5086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4785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323" name="Rectangle 3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Bootstrapped geometric mean in R</a:t>
            </a:r>
          </a:p>
        </p:txBody>
      </p:sp>
      <p:pic>
        <p:nvPicPr>
          <p:cNvPr id="1080330" name="Picture 10" descr="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1247775"/>
            <a:ext cx="5086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331" name="Picture 11" descr="bo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247775"/>
            <a:ext cx="5086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0332" name="AutoShape 12"/>
          <p:cNvSpPr>
            <a:spLocks/>
          </p:cNvSpPr>
          <p:nvPr/>
        </p:nvSpPr>
        <p:spPr bwMode="auto">
          <a:xfrm>
            <a:off x="381000" y="1066800"/>
            <a:ext cx="1219200" cy="381000"/>
          </a:xfrm>
          <a:prstGeom prst="borderCallout1">
            <a:avLst>
              <a:gd name="adj1" fmla="val 30000"/>
              <a:gd name="adj2" fmla="val 106250"/>
              <a:gd name="adj3" fmla="val 280000"/>
              <a:gd name="adj4" fmla="val 16614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sd=0.189</a:t>
            </a:r>
            <a:endParaRPr lang="el-GR" altLang="en-US"/>
          </a:p>
        </p:txBody>
      </p:sp>
      <p:sp>
        <p:nvSpPr>
          <p:cNvPr id="1080333" name="AutoShape 13"/>
          <p:cNvSpPr>
            <a:spLocks/>
          </p:cNvSpPr>
          <p:nvPr/>
        </p:nvSpPr>
        <p:spPr bwMode="auto">
          <a:xfrm>
            <a:off x="3962400" y="914400"/>
            <a:ext cx="1219200" cy="381000"/>
          </a:xfrm>
          <a:prstGeom prst="borderCallout1">
            <a:avLst>
              <a:gd name="adj1" fmla="val 30000"/>
              <a:gd name="adj2" fmla="val 106250"/>
              <a:gd name="adj3" fmla="val 431250"/>
              <a:gd name="adj4" fmla="val 17864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sd=0.190</a:t>
            </a: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0470736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Bootstrap</a:t>
            </a:r>
          </a:p>
        </p:txBody>
      </p:sp>
      <p:sp>
        <p:nvSpPr>
          <p:cNvPr id="1082371" name="Text Box 3"/>
          <p:cNvSpPr txBox="1">
            <a:spLocks noChangeArrowheads="1"/>
          </p:cNvSpPr>
          <p:nvPr/>
        </p:nvSpPr>
        <p:spPr bwMode="auto">
          <a:xfrm>
            <a:off x="463550" y="1371600"/>
            <a:ext cx="8305800" cy="3886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There are other versions of the bootstrap that are designed for the regression situation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and there are several ways of getting bootstrap CI’s once you decide how to resample your data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But that’s enough for now. I will introduce some of the other methods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5249850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0"/>
            <a:ext cx="8216900" cy="6794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Jackknife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4419" name="Text Box 3"/>
              <p:cNvSpPr txBox="1">
                <a:spLocks noChangeArrowheads="1"/>
              </p:cNvSpPr>
              <p:nvPr/>
            </p:nvSpPr>
            <p:spPr bwMode="auto">
              <a:xfrm>
                <a:off x="400050" y="708025"/>
                <a:ext cx="8382000" cy="533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The </a:t>
                </a:r>
                <a:r>
                  <a:rPr lang="en-GB" altLang="en-US" sz="2800" dirty="0" err="1"/>
                  <a:t>jackknife</a:t>
                </a:r>
                <a:r>
                  <a:rPr lang="en-GB" altLang="en-US" sz="2800" dirty="0"/>
                  <a:t> procedure is used to estimate the variance of the statistic (e.g.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altLang="en-US" sz="2800" dirty="0"/>
                  <a:t> - estimator of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GB" altLang="en-US" sz="2800" dirty="0"/>
                  <a:t>).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It is based on deleting an observation and re-estimating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θ</a:t>
                </a:r>
                <a:r>
                  <a:rPr lang="en-GB" altLang="en-US" sz="2800" dirty="0"/>
                  <a:t>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You do this for every observation, to get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n</a:t>
                </a:r>
                <a:r>
                  <a:rPr lang="en-GB" alt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800" dirty="0"/>
                  <a:t>‘s.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you can estimate the bias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altLang="en-US" sz="2800" dirty="0"/>
                  <a:t>, if any, and the std. err. based on the 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n</a:t>
                </a:r>
                <a:r>
                  <a:rPr lang="en-GB" altLang="en-US" sz="2800" dirty="0"/>
                  <a:t> </a:t>
                </a:r>
                <a:r>
                  <a:rPr lang="en-GB" altLang="en-US" sz="2800" dirty="0" err="1"/>
                  <a:t>jackknifed</a:t>
                </a:r>
                <a:r>
                  <a:rPr lang="en-GB" altLang="en-US" sz="2800" dirty="0"/>
                  <a:t> estimates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see Haddon. The bootstrap is usually preferred</a:t>
                </a:r>
              </a:p>
            </p:txBody>
          </p:sp>
        </mc:Choice>
        <mc:Fallback xmlns="">
          <p:sp>
            <p:nvSpPr>
              <p:cNvPr id="108441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050" y="708025"/>
                <a:ext cx="8382000" cy="5334000"/>
              </a:xfrm>
              <a:prstGeom prst="rect">
                <a:avLst/>
              </a:prstGeom>
              <a:blipFill rotWithShape="0">
                <a:blip r:embed="rId3"/>
                <a:stretch>
                  <a:fillRect l="-436" t="-457" r="-22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5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21771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Uncertainty</a:t>
            </a:r>
          </a:p>
        </p:txBody>
      </p:sp>
      <p:sp>
        <p:nvSpPr>
          <p:cNvPr id="7915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05800" cy="4724400"/>
          </a:xfrm>
          <a:solidFill>
            <a:schemeClr val="tx2">
              <a:lumMod val="25000"/>
              <a:lumOff val="75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We have previously discussed survey indices of abundance that can be used to estimate stock assessment model parameters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These indices are not exactly measurements of stock size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They have sampling variability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You will estimate this variance in assignment 1</a:t>
            </a:r>
          </a:p>
        </p:txBody>
      </p:sp>
    </p:spTree>
    <p:extLst>
      <p:ext uri="{BB962C8B-B14F-4D97-AF65-F5344CB8AC3E}">
        <p14:creationId xmlns:p14="http://schemas.microsoft.com/office/powerpoint/2010/main" val="1490254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1886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Uncertainty</a:t>
            </a:r>
          </a:p>
        </p:txBody>
      </p:sp>
      <p:sp>
        <p:nvSpPr>
          <p:cNvPr id="7936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10600" cy="5029200"/>
          </a:xfrm>
          <a:solidFill>
            <a:schemeClr val="tx2">
              <a:lumMod val="25000"/>
              <a:lumOff val="75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This sampling uncertainty (sometimes called measurement error) is one reason why our models will not fit our data exactly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 other main reason is model process error – the model is only a simplification of population dynamics; that is, M is </a:t>
            </a:r>
            <a:r>
              <a:rPr lang="en-GB" altLang="en-US" sz="2800" dirty="0" err="1">
                <a:solidFill>
                  <a:srgbClr val="000000"/>
                </a:solidFill>
              </a:rPr>
              <a:t>oprobably</a:t>
            </a:r>
            <a:r>
              <a:rPr lang="en-GB" altLang="en-US" sz="2800" dirty="0">
                <a:solidFill>
                  <a:srgbClr val="000000"/>
                </a:solidFill>
              </a:rPr>
              <a:t> not constant, r is probably not constant, etc.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We cannot expect perfect fits</a:t>
            </a:r>
          </a:p>
        </p:txBody>
      </p:sp>
    </p:spTree>
    <p:extLst>
      <p:ext uri="{BB962C8B-B14F-4D97-AF65-F5344CB8AC3E}">
        <p14:creationId xmlns:p14="http://schemas.microsoft.com/office/powerpoint/2010/main" val="320007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Uncertainty</a:t>
            </a:r>
          </a:p>
        </p:txBody>
      </p:sp>
      <p:sp>
        <p:nvSpPr>
          <p:cNvPr id="7956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450850" y="990600"/>
            <a:ext cx="8077200" cy="5334000"/>
          </a:xfrm>
          <a:solidFill>
            <a:schemeClr val="accent3">
              <a:lumMod val="40000"/>
              <a:lumOff val="6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Sometimes different values for parameters produce approximately the same fit to the data.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i.e. there are no well defined optimal values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and a range of values are consistent with our data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this tends to be a problem with more complicated models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referred to as parameter correlation</a:t>
            </a:r>
          </a:p>
        </p:txBody>
      </p:sp>
    </p:spTree>
    <p:extLst>
      <p:ext uri="{BB962C8B-B14F-4D97-AF65-F5344CB8AC3E}">
        <p14:creationId xmlns:p14="http://schemas.microsoft.com/office/powerpoint/2010/main" val="307625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13657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Uncertainty</a:t>
            </a:r>
          </a:p>
        </p:txBody>
      </p:sp>
      <p:sp>
        <p:nvSpPr>
          <p:cNvPr id="7976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13443" y="831850"/>
            <a:ext cx="8153400" cy="5334000"/>
          </a:xfrm>
          <a:solidFill>
            <a:schemeClr val="accent3">
              <a:lumMod val="40000"/>
              <a:lumOff val="60000"/>
            </a:schemeClr>
          </a:solidFill>
          <a:ln/>
        </p:spPr>
        <p:txBody>
          <a:bodyPr>
            <a:normAutofit fontScale="92500"/>
          </a:bodyPr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Accounting for these uncertainties is a vital part of population modelling and stock assessment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We need to be able to characterize our uncertainty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i.e. provide a range of parameter values that are plausible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i.e. what is the range of realities that could produce our data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dirty="0">
                <a:solidFill>
                  <a:srgbClr val="000000"/>
                </a:solidFill>
              </a:rPr>
              <a:t>This should be an objective of stock assessment, and not just to provide a single set of stock size estimates</a:t>
            </a:r>
            <a:endParaRPr lang="en-GB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3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544" y="76200"/>
            <a:ext cx="8820856" cy="457200"/>
          </a:xfrm>
        </p:spPr>
        <p:txBody>
          <a:bodyPr>
            <a:noAutofit/>
          </a:bodyPr>
          <a:lstStyle/>
          <a:p>
            <a:r>
              <a:rPr lang="en-GB" sz="2800" dirty="0"/>
              <a:t>F6004 Lecture 4 Outline</a:t>
            </a:r>
            <a:endParaRPr lang="en-CA" sz="2800" b="1" dirty="0">
              <a:ln w="12700">
                <a:solidFill>
                  <a:schemeClr val="tx1"/>
                </a:solidFill>
              </a:ln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609600"/>
            <a:ext cx="8153400" cy="5857188"/>
          </a:xfrm>
          <a:solidFill>
            <a:srgbClr val="F0EEA6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Models and data (parts of Haddon, chapter 3)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lvl="0"/>
            <a:r>
              <a:rPr lang="en-US" sz="2000" dirty="0"/>
              <a:t>Bringing models and data together, judging how well model predictions and the data “fit”</a:t>
            </a:r>
            <a:endParaRPr lang="en-CA" sz="2000" dirty="0"/>
          </a:p>
          <a:p>
            <a:pPr lvl="0"/>
            <a:r>
              <a:rPr lang="en-US" sz="2000" dirty="0"/>
              <a:t>Complexity in models, adding parameters, reality vs. simplicity</a:t>
            </a:r>
            <a:endParaRPr lang="en-CA" sz="2000" dirty="0"/>
          </a:p>
          <a:p>
            <a:pPr lvl="0"/>
            <a:r>
              <a:rPr lang="en-US" sz="2000" dirty="0"/>
              <a:t>Methods to judge how well models and data “fit”</a:t>
            </a:r>
            <a:endParaRPr lang="en-CA" sz="2000" dirty="0"/>
          </a:p>
          <a:p>
            <a:pPr lvl="0"/>
            <a:r>
              <a:rPr lang="en-US" sz="2000" dirty="0"/>
              <a:t>Least squares approach – residual error</a:t>
            </a:r>
            <a:endParaRPr lang="en-CA" sz="2000" dirty="0"/>
          </a:p>
          <a:p>
            <a:pPr lvl="0"/>
            <a:r>
              <a:rPr lang="en-US" sz="2000" dirty="0"/>
              <a:t>Non-linear estimation, using R to find minimum sum of residual error</a:t>
            </a:r>
            <a:endParaRPr lang="en-CA" sz="2000" dirty="0"/>
          </a:p>
          <a:p>
            <a:pPr lvl="0"/>
            <a:r>
              <a:rPr lang="en-US" sz="2000" dirty="0"/>
              <a:t>Numerical optimization and root finding.</a:t>
            </a:r>
            <a:endParaRPr lang="en-CA" sz="2000" dirty="0"/>
          </a:p>
          <a:p>
            <a:pPr lvl="0"/>
            <a:r>
              <a:rPr lang="en-US" sz="2000" dirty="0"/>
              <a:t>Estimating uncertainty about the model</a:t>
            </a:r>
            <a:endParaRPr lang="en-CA" sz="2000" dirty="0"/>
          </a:p>
          <a:p>
            <a:pPr lvl="0"/>
            <a:r>
              <a:rPr lang="en-US" sz="2000" dirty="0"/>
              <a:t>Methods based on parametric statistics, SD, SE, 95% CI, Variance…Normal distributions</a:t>
            </a:r>
            <a:endParaRPr lang="en-CA" sz="2000" dirty="0"/>
          </a:p>
          <a:p>
            <a:pPr lvl="0"/>
            <a:r>
              <a:rPr lang="en-US" sz="2000" dirty="0"/>
              <a:t>Bootstrap</a:t>
            </a:r>
            <a:endParaRPr lang="en-CA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47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Uncertainty</a:t>
            </a:r>
          </a:p>
        </p:txBody>
      </p:sp>
      <p:sp>
        <p:nvSpPr>
          <p:cNvPr id="7997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488950" y="2057400"/>
            <a:ext cx="8001000" cy="1752600"/>
          </a:xfrm>
          <a:solidFill>
            <a:schemeClr val="accent1">
              <a:lumMod val="40000"/>
              <a:lumOff val="6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u="sng" dirty="0">
                <a:solidFill>
                  <a:srgbClr val="000000"/>
                </a:solidFill>
              </a:rPr>
              <a:t>First</a:t>
            </a:r>
            <a:r>
              <a:rPr lang="en-GB" altLang="en-US" sz="2800" dirty="0">
                <a:solidFill>
                  <a:srgbClr val="000000"/>
                </a:solidFill>
              </a:rPr>
              <a:t> we focus on parameter estimation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u="sng" dirty="0">
                <a:solidFill>
                  <a:srgbClr val="000000"/>
                </a:solidFill>
              </a:rPr>
              <a:t>then</a:t>
            </a:r>
            <a:r>
              <a:rPr lang="en-GB" altLang="en-US" sz="2800" dirty="0">
                <a:solidFill>
                  <a:srgbClr val="000000"/>
                </a:solidFill>
              </a:rPr>
              <a:t> we consider how to quantify uncertainty.</a:t>
            </a:r>
          </a:p>
        </p:txBody>
      </p:sp>
    </p:spTree>
    <p:extLst>
      <p:ext uri="{BB962C8B-B14F-4D97-AF65-F5344CB8AC3E}">
        <p14:creationId xmlns:p14="http://schemas.microsoft.com/office/powerpoint/2010/main" val="206485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088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Least square parameter estimation</a:t>
            </a:r>
          </a:p>
        </p:txBody>
      </p:sp>
      <p:sp>
        <p:nvSpPr>
          <p:cNvPr id="8017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2400" y="831850"/>
            <a:ext cx="8839200" cy="5715000"/>
          </a:xfrm>
          <a:solidFill>
            <a:srgbClr val="F0EEA6"/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 most commonly used estimation fit function.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It involves minimizing the differences between data and model predictions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Let </a:t>
            </a:r>
            <a:r>
              <a:rPr lang="en-GB" altLang="en-US" sz="2800" i="1" dirty="0">
                <a:solidFill>
                  <a:srgbClr val="FF0000"/>
                </a:solidFill>
              </a:rPr>
              <a:t>O</a:t>
            </a:r>
            <a:r>
              <a:rPr lang="en-GB" altLang="en-US" sz="2800" dirty="0">
                <a:solidFill>
                  <a:srgbClr val="000000"/>
                </a:solidFill>
              </a:rPr>
              <a:t> denote the observed value of some characteristic of a population, and let </a:t>
            </a:r>
            <a:r>
              <a:rPr lang="en-GB" altLang="en-US" sz="2800" i="1" dirty="0">
                <a:solidFill>
                  <a:srgbClr val="FF0000"/>
                </a:solidFill>
              </a:rPr>
              <a:t>P</a:t>
            </a:r>
            <a:r>
              <a:rPr lang="en-GB" altLang="en-US" sz="2800" dirty="0">
                <a:solidFill>
                  <a:srgbClr val="000000"/>
                </a:solidFill>
              </a:rPr>
              <a:t> denote a model predicted value of this characteristic.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For example, the characteristic could be total stock size, and </a:t>
            </a:r>
            <a:r>
              <a:rPr lang="en-GB" altLang="en-US" sz="2800" i="1" dirty="0">
                <a:solidFill>
                  <a:srgbClr val="FF0000"/>
                </a:solidFill>
              </a:rPr>
              <a:t>P</a:t>
            </a:r>
            <a:r>
              <a:rPr lang="en-GB" altLang="en-US" sz="2800" dirty="0">
                <a:solidFill>
                  <a:srgbClr val="000000"/>
                </a:solidFill>
              </a:rPr>
              <a:t> could be the discrete logistic model prediction and </a:t>
            </a:r>
            <a:r>
              <a:rPr lang="en-GB" altLang="en-US" sz="2800" i="1" dirty="0">
                <a:solidFill>
                  <a:srgbClr val="FF0000"/>
                </a:solidFill>
              </a:rPr>
              <a:t>O</a:t>
            </a:r>
            <a:r>
              <a:rPr lang="en-GB" altLang="en-US" sz="2800" dirty="0">
                <a:solidFill>
                  <a:srgbClr val="000000"/>
                </a:solidFill>
              </a:rPr>
              <a:t> could be a survey estimate.</a:t>
            </a:r>
          </a:p>
        </p:txBody>
      </p:sp>
    </p:spTree>
    <p:extLst>
      <p:ext uri="{BB962C8B-B14F-4D97-AF65-F5344CB8AC3E}">
        <p14:creationId xmlns:p14="http://schemas.microsoft.com/office/powerpoint/2010/main" val="268031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4925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Models and data</a:t>
            </a:r>
          </a:p>
        </p:txBody>
      </p:sp>
      <p:sp>
        <p:nvSpPr>
          <p:cNvPr id="80793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49250" y="831850"/>
            <a:ext cx="8566150" cy="5797550"/>
          </a:xfrm>
          <a:solidFill>
            <a:srgbClr val="F0EEA6"/>
          </a:solidFill>
          <a:ln/>
        </p:spPr>
        <p:txBody>
          <a:bodyPr>
            <a:normAutofit lnSpcReduction="10000"/>
          </a:bodyPr>
          <a:lstStyle/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example is the relationship between the weight of a fish and its length.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linear model of weight vs. length </a:t>
            </a:r>
            <a:r>
              <a:rPr lang="en-GB" altLang="en-US" sz="28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8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[not should]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used, </a:t>
            </a:r>
            <a:r>
              <a:rPr lang="en-GB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= 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 alt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the parameters 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could be estimated based on length and weight measurements from a sample of fish.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will try and use Greek symbols to denote parameters to estimate, to avoid confusion with variables that represent data or population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96884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2756" y="-5669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Models and data</a:t>
            </a:r>
          </a:p>
        </p:txBody>
      </p:sp>
      <p:sp>
        <p:nvSpPr>
          <p:cNvPr id="80998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0" y="914400"/>
            <a:ext cx="8915400" cy="1752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rgbClr val="000000"/>
                </a:solidFill>
              </a:rPr>
              <a:t>another example is the logistic model of the proportion </a:t>
            </a:r>
            <a:r>
              <a:rPr lang="en-GB" altLang="en-US" sz="2800" i="1" dirty="0">
                <a:solidFill>
                  <a:srgbClr val="FF0000"/>
                </a:solidFill>
              </a:rPr>
              <a:t>p</a:t>
            </a:r>
            <a:r>
              <a:rPr lang="en-GB" altLang="en-US" sz="2800" dirty="0">
                <a:solidFill>
                  <a:srgbClr val="000000"/>
                </a:solidFill>
              </a:rPr>
              <a:t> of the stock mature at age </a:t>
            </a:r>
            <a:r>
              <a:rPr lang="en-GB" altLang="en-US" sz="2800" i="1" dirty="0">
                <a:solidFill>
                  <a:srgbClr val="FF0000"/>
                </a:solidFill>
              </a:rPr>
              <a:t>a</a:t>
            </a:r>
            <a:r>
              <a:rPr lang="en-GB" altLang="en-US" sz="2800" dirty="0">
                <a:solidFill>
                  <a:srgbClr val="000000"/>
                </a:solidFill>
              </a:rPr>
              <a:t>, </a:t>
            </a:r>
          </a:p>
        </p:txBody>
      </p:sp>
      <p:graphicFrame>
        <p:nvGraphicFramePr>
          <p:cNvPr id="809988" name="Object 4"/>
          <p:cNvGraphicFramePr>
            <a:graphicFrameLocks noChangeAspect="1"/>
          </p:cNvGraphicFramePr>
          <p:nvPr/>
        </p:nvGraphicFramePr>
        <p:xfrm>
          <a:off x="2482850" y="2216150"/>
          <a:ext cx="4176713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720" imgH="431640" progId="Equation.3">
                  <p:embed/>
                </p:oleObj>
              </mc:Choice>
              <mc:Fallback>
                <p:oleObj name="Equation" r:id="rId3" imgW="1485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2216150"/>
                        <a:ext cx="4176713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14300" y="3733800"/>
            <a:ext cx="8915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rgbClr val="000000"/>
                </a:solidFill>
              </a:rPr>
              <a:t>Note that </a:t>
            </a:r>
            <a:r>
              <a:rPr lang="en-GB" altLang="en-US" sz="2800" i="1" dirty="0">
                <a:solidFill>
                  <a:srgbClr val="FF0000"/>
                </a:solidFill>
              </a:rPr>
              <a:t>p(a)</a:t>
            </a:r>
            <a:r>
              <a:rPr lang="en-GB" altLang="en-US" sz="2800" dirty="0">
                <a:solidFill>
                  <a:srgbClr val="000000"/>
                </a:solidFill>
              </a:rPr>
              <a:t> is bounded between 0 and 1.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rgbClr val="000000"/>
                </a:solidFill>
              </a:rPr>
              <a:t>This model could be estimated based on samples of fish – and counts of how many were mature and immature, and what their ages were.</a:t>
            </a:r>
          </a:p>
        </p:txBody>
      </p:sp>
    </p:spTree>
    <p:extLst>
      <p:ext uri="{BB962C8B-B14F-4D97-AF65-F5344CB8AC3E}">
        <p14:creationId xmlns:p14="http://schemas.microsoft.com/office/powerpoint/2010/main" val="302731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7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-1088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Least square estimation</a:t>
            </a:r>
          </a:p>
        </p:txBody>
      </p:sp>
      <p:sp>
        <p:nvSpPr>
          <p:cNvPr id="8038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13750" cy="5334000"/>
          </a:xfrm>
          <a:solidFill>
            <a:schemeClr val="accent4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Models are almost never perfect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They predict nature with error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Plus there is error in data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We usually denote error terms using 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 basic estimation framework is </a:t>
            </a:r>
            <a:r>
              <a:rPr lang="en-GB" altLang="en-US" sz="2800" i="1" dirty="0">
                <a:solidFill>
                  <a:srgbClr val="FF0000"/>
                </a:solidFill>
              </a:rPr>
              <a:t>O = P + 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r>
              <a:rPr lang="en-GB" altLang="en-US" sz="2800" dirty="0">
                <a:solidFill>
                  <a:srgbClr val="000000"/>
                </a:solidFill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r>
              <a:rPr lang="en-GB" altLang="en-US" sz="2800" dirty="0">
                <a:solidFill>
                  <a:srgbClr val="000000"/>
                </a:solidFill>
              </a:rPr>
              <a:t> is the residual error term between the model predicted values (aka fitted or expected) and data.</a:t>
            </a:r>
          </a:p>
        </p:txBody>
      </p:sp>
    </p:spTree>
    <p:extLst>
      <p:ext uri="{BB962C8B-B14F-4D97-AF65-F5344CB8AC3E}">
        <p14:creationId xmlns:p14="http://schemas.microsoft.com/office/powerpoint/2010/main" val="1283626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Least square estimation</a:t>
            </a:r>
          </a:p>
        </p:txBody>
      </p:sp>
      <p:sp>
        <p:nvSpPr>
          <p:cNvPr id="81203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10600" cy="5334000"/>
          </a:xfrm>
          <a:solidFill>
            <a:schemeClr val="accent4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Residual errors (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r>
              <a:rPr lang="en-GB" altLang="en-US" sz="2800" dirty="0">
                <a:solidFill>
                  <a:srgbClr val="000000"/>
                </a:solidFill>
              </a:rPr>
              <a:t>’s) can be positive or negative.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We wish to estimate model parameters to make the errors as small as possible.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Say we have observations </a:t>
            </a:r>
            <a:r>
              <a:rPr lang="en-GB" altLang="en-US" sz="2800" i="1" dirty="0">
                <a:solidFill>
                  <a:srgbClr val="FF0000"/>
                </a:solidFill>
              </a:rPr>
              <a:t>O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2800" dirty="0">
                <a:solidFill>
                  <a:srgbClr val="000000"/>
                </a:solidFill>
              </a:rPr>
              <a:t>,…, </a:t>
            </a:r>
            <a:r>
              <a:rPr lang="en-GB" altLang="en-US" sz="2800" i="1" dirty="0">
                <a:solidFill>
                  <a:srgbClr val="FF0000"/>
                </a:solidFill>
              </a:rPr>
              <a:t>O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n</a:t>
            </a:r>
            <a:r>
              <a:rPr lang="en-GB" altLang="en-US" sz="2800" dirty="0">
                <a:solidFill>
                  <a:srgbClr val="000000"/>
                </a:solidFill>
              </a:rPr>
              <a:t>, and a model that produces predictions </a:t>
            </a:r>
            <a:r>
              <a:rPr lang="en-GB" altLang="en-US" sz="2800" i="1" dirty="0">
                <a:solidFill>
                  <a:srgbClr val="FF0000"/>
                </a:solidFill>
              </a:rPr>
              <a:t>P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2800" dirty="0">
                <a:solidFill>
                  <a:srgbClr val="000000"/>
                </a:solidFill>
              </a:rPr>
              <a:t>,…,</a:t>
            </a:r>
            <a:r>
              <a:rPr lang="en-GB" altLang="en-US" sz="2800" i="1" dirty="0" err="1">
                <a:solidFill>
                  <a:srgbClr val="FF0000"/>
                </a:solidFill>
              </a:rPr>
              <a:t>P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n</a:t>
            </a:r>
            <a:r>
              <a:rPr lang="en-GB" altLang="en-US" sz="2800" dirty="0">
                <a:solidFill>
                  <a:srgbClr val="000000"/>
                </a:solidFill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 least squares approach is to choose parameter values that minimize </a:t>
            </a:r>
            <a:r>
              <a:rPr lang="en-GB" altLang="en-US" sz="2800" i="1" dirty="0">
                <a:solidFill>
                  <a:srgbClr val="FF0000"/>
                </a:solidFill>
              </a:rPr>
              <a:t>SSR=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i</a:t>
            </a:r>
            <a:r>
              <a:rPr lang="en-GB" altLang="en-US" sz="2800" i="1" dirty="0">
                <a:solidFill>
                  <a:srgbClr val="FF0000"/>
                </a:solidFill>
              </a:rPr>
              <a:t>(O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i</a:t>
            </a:r>
            <a:r>
              <a:rPr lang="en-GB" altLang="en-US" sz="2800" i="1" dirty="0">
                <a:solidFill>
                  <a:srgbClr val="FF0000"/>
                </a:solidFill>
              </a:rPr>
              <a:t>-P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i</a:t>
            </a:r>
            <a:r>
              <a:rPr lang="en-GB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2 </a:t>
            </a:r>
            <a:r>
              <a:rPr lang="en-GB" altLang="en-US" sz="2800" dirty="0">
                <a:solidFill>
                  <a:srgbClr val="000000"/>
                </a:solidFill>
              </a:rPr>
              <a:t>based on a set of data</a:t>
            </a:r>
          </a:p>
        </p:txBody>
      </p:sp>
      <p:sp>
        <p:nvSpPr>
          <p:cNvPr id="812036" name="AutoShape 4"/>
          <p:cNvSpPr>
            <a:spLocks/>
          </p:cNvSpPr>
          <p:nvPr/>
        </p:nvSpPr>
        <p:spPr bwMode="auto">
          <a:xfrm>
            <a:off x="7239000" y="3848100"/>
            <a:ext cx="1600200" cy="609600"/>
          </a:xfrm>
          <a:prstGeom prst="borderCallout1">
            <a:avLst>
              <a:gd name="adj1" fmla="val 18750"/>
              <a:gd name="adj2" fmla="val -4764"/>
              <a:gd name="adj3" fmla="val -18750"/>
              <a:gd name="adj4" fmla="val -3333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n is the sample size</a:t>
            </a:r>
          </a:p>
        </p:txBody>
      </p:sp>
    </p:spTree>
    <p:extLst>
      <p:ext uri="{BB962C8B-B14F-4D97-AF65-F5344CB8AC3E}">
        <p14:creationId xmlns:p14="http://schemas.microsoft.com/office/powerpoint/2010/main" val="298273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0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02771" y="21771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Least square estimation</a:t>
            </a:r>
          </a:p>
        </p:txBody>
      </p:sp>
      <p:sp>
        <p:nvSpPr>
          <p:cNvPr id="81408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10600" cy="5334000"/>
          </a:xfrm>
          <a:solidFill>
            <a:schemeClr val="bg1">
              <a:lumMod val="85000"/>
            </a:schemeClr>
          </a:solidFill>
          <a:ln/>
        </p:spPr>
        <p:txBody>
          <a:bodyPr>
            <a:normAutofit/>
          </a:bodyPr>
          <a:lstStyle/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FF0000"/>
                </a:solidFill>
              </a:rPr>
              <a:t>SSR =</a:t>
            </a:r>
            <a:r>
              <a:rPr lang="el-GR" altLang="en-US" sz="2800" i="1" dirty="0">
                <a:solidFill>
                  <a:srgbClr val="FF0000"/>
                </a:solidFill>
              </a:rPr>
              <a:t> Σ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i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i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 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>
                <a:solidFill>
                  <a:srgbClr val="000000"/>
                </a:solidFill>
              </a:rPr>
              <a:t> is the sum of squared residuals,</a:t>
            </a:r>
          </a:p>
          <a:p>
            <a:pPr marL="74250" lvl="1" indent="0" algn="ctr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GB" altLang="en-US" sz="2800" dirty="0">
                <a:solidFill>
                  <a:srgbClr val="000000"/>
                </a:solidFill>
              </a:rPr>
              <a:t> 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i</a:t>
            </a:r>
            <a:r>
              <a:rPr lang="en-GB" altLang="en-US" sz="2800" i="1" dirty="0">
                <a:solidFill>
                  <a:srgbClr val="FF0000"/>
                </a:solidFill>
              </a:rPr>
              <a:t> = O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i </a:t>
            </a:r>
            <a:r>
              <a:rPr lang="en-GB" altLang="en-US" sz="2800" i="1" dirty="0">
                <a:solidFill>
                  <a:srgbClr val="FF0000"/>
                </a:solidFill>
              </a:rPr>
              <a:t>- P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i</a:t>
            </a:r>
            <a:r>
              <a:rPr lang="en-GB" altLang="en-US" sz="2800" dirty="0">
                <a:solidFill>
                  <a:srgbClr val="000000"/>
                </a:solidFill>
              </a:rPr>
              <a:t>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For parameter estimation, we are not really concerned if residuals are positive or negative, just that they be as small as possible in absolute value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This is why we square the residuals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But there are many other fit functions (</a:t>
            </a:r>
            <a:r>
              <a:rPr lang="en-GB" altLang="en-US" sz="2800" i="1" dirty="0">
                <a:solidFill>
                  <a:srgbClr val="FF0000"/>
                </a:solidFill>
              </a:rPr>
              <a:t>SSR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*</a:t>
            </a:r>
            <a:r>
              <a:rPr lang="en-GB" altLang="en-US" sz="2800" i="1" dirty="0">
                <a:solidFill>
                  <a:srgbClr val="FF0000"/>
                </a:solidFill>
              </a:rPr>
              <a:t>=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i</a:t>
            </a:r>
            <a:r>
              <a:rPr lang="en-GB" altLang="en-US" sz="2800" i="1" dirty="0" err="1">
                <a:solidFill>
                  <a:srgbClr val="FF0000"/>
                </a:solidFill>
              </a:rPr>
              <a:t>|O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i</a:t>
            </a:r>
            <a:r>
              <a:rPr lang="en-GB" altLang="en-US" sz="2800" i="1" dirty="0" err="1">
                <a:solidFill>
                  <a:srgbClr val="FF0000"/>
                </a:solidFill>
              </a:rPr>
              <a:t>-P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i</a:t>
            </a:r>
            <a:r>
              <a:rPr lang="en-GB" altLang="en-US" sz="2800" i="1" dirty="0">
                <a:solidFill>
                  <a:srgbClr val="FF0000"/>
                </a:solidFill>
              </a:rPr>
              <a:t>|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 </a:t>
            </a:r>
            <a:r>
              <a:rPr lang="en-GB" altLang="en-US" sz="2800" dirty="0">
                <a:solidFill>
                  <a:srgbClr val="000000"/>
                </a:solidFill>
              </a:rPr>
              <a:t>) ……</a:t>
            </a:r>
          </a:p>
        </p:txBody>
      </p:sp>
    </p:spTree>
    <p:extLst>
      <p:ext uri="{BB962C8B-B14F-4D97-AF65-F5344CB8AC3E}">
        <p14:creationId xmlns:p14="http://schemas.microsoft.com/office/powerpoint/2010/main" val="1597131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132" name="Picture 4" descr="L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4800600" cy="479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-3764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Least square estimation</a:t>
            </a:r>
          </a:p>
        </p:txBody>
      </p:sp>
      <p:sp>
        <p:nvSpPr>
          <p:cNvPr id="81613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266700" y="838200"/>
            <a:ext cx="8610600" cy="129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Least squares estimation minimized the overall distance between data and model predictions</a:t>
            </a:r>
          </a:p>
        </p:txBody>
      </p:sp>
      <p:sp>
        <p:nvSpPr>
          <p:cNvPr id="816133" name="AutoShape 5"/>
          <p:cNvSpPr>
            <a:spLocks/>
          </p:cNvSpPr>
          <p:nvPr/>
        </p:nvSpPr>
        <p:spPr bwMode="auto">
          <a:xfrm>
            <a:off x="6781800" y="2286000"/>
            <a:ext cx="1600200" cy="419100"/>
          </a:xfrm>
          <a:prstGeom prst="borderCallout1">
            <a:avLst>
              <a:gd name="adj1" fmla="val 27273"/>
              <a:gd name="adj2" fmla="val -4764"/>
              <a:gd name="adj3" fmla="val 3032"/>
              <a:gd name="adj4" fmla="val -112699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observed, </a:t>
            </a:r>
            <a:r>
              <a:rPr lang="en-US" altLang="en-US" i="1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816134" name="AutoShape 6"/>
          <p:cNvSpPr>
            <a:spLocks/>
          </p:cNvSpPr>
          <p:nvPr/>
        </p:nvSpPr>
        <p:spPr bwMode="auto">
          <a:xfrm>
            <a:off x="6934200" y="3009900"/>
            <a:ext cx="1600200" cy="419100"/>
          </a:xfrm>
          <a:prstGeom prst="borderCallout1">
            <a:avLst>
              <a:gd name="adj1" fmla="val 27273"/>
              <a:gd name="adj2" fmla="val -4764"/>
              <a:gd name="adj3" fmla="val -33333"/>
              <a:gd name="adj4" fmla="val -121431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predicted, </a:t>
            </a:r>
            <a:r>
              <a:rPr lang="en-US" altLang="en-US" i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816135" name="AutoShape 7"/>
          <p:cNvSpPr>
            <a:spLocks/>
          </p:cNvSpPr>
          <p:nvPr/>
        </p:nvSpPr>
        <p:spPr bwMode="auto">
          <a:xfrm>
            <a:off x="4597400" y="3200400"/>
            <a:ext cx="190500" cy="406400"/>
          </a:xfrm>
          <a:prstGeom prst="rightBrace">
            <a:avLst>
              <a:gd name="adj1" fmla="val 1777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16136" name="AutoShape 8"/>
          <p:cNvSpPr>
            <a:spLocks/>
          </p:cNvSpPr>
          <p:nvPr/>
        </p:nvSpPr>
        <p:spPr bwMode="auto">
          <a:xfrm>
            <a:off x="6629400" y="3733800"/>
            <a:ext cx="1905000" cy="419100"/>
          </a:xfrm>
          <a:prstGeom prst="borderCallout1">
            <a:avLst>
              <a:gd name="adj1" fmla="val 27273"/>
              <a:gd name="adj2" fmla="val -4000"/>
              <a:gd name="adj3" fmla="val -81819"/>
              <a:gd name="adj4" fmla="val -9466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residual error, </a:t>
            </a:r>
            <a:r>
              <a:rPr lang="el-GR" altLang="en-US" i="1">
                <a:solidFill>
                  <a:srgbClr val="FF0000"/>
                </a:solidFill>
              </a:rPr>
              <a:t>ε</a:t>
            </a:r>
          </a:p>
        </p:txBody>
      </p:sp>
    </p:spTree>
    <p:extLst>
      <p:ext uri="{BB962C8B-B14F-4D97-AF65-F5344CB8AC3E}">
        <p14:creationId xmlns:p14="http://schemas.microsoft.com/office/powerpoint/2010/main" val="167418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9" name="Rectangle 3"/>
          <p:cNvSpPr>
            <a:spLocks noGrp="1" noChangeArrowheads="1"/>
          </p:cNvSpPr>
          <p:nvPr>
            <p:ph type="title"/>
          </p:nvPr>
        </p:nvSpPr>
        <p:spPr>
          <a:xfrm>
            <a:off x="463550" y="-77561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The length-weight data</a:t>
            </a:r>
          </a:p>
        </p:txBody>
      </p:sp>
      <p:sp>
        <p:nvSpPr>
          <p:cNvPr id="818180" name="Text Box 4"/>
          <p:cNvSpPr txBox="1">
            <a:spLocks noGrp="1" noChangeArrowheads="1"/>
          </p:cNvSpPr>
          <p:nvPr>
            <p:ph type="body" idx="1"/>
          </p:nvPr>
        </p:nvSpPr>
        <p:spPr>
          <a:xfrm>
            <a:off x="266700" y="838200"/>
            <a:ext cx="8610600" cy="129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>
                <a:solidFill>
                  <a:srgbClr val="000000"/>
                </a:solidFill>
              </a:rPr>
              <a:t>18 data points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228600" y="1524000"/>
            <a:ext cx="830580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dirty="0"/>
              <a:t>print(</a:t>
            </a:r>
            <a:r>
              <a:rPr lang="en-US" altLang="en-US" sz="2000" dirty="0" err="1"/>
              <a:t>tdata,digits</a:t>
            </a:r>
            <a:r>
              <a:rPr lang="en-US" altLang="en-US" sz="2000" dirty="0"/>
              <a:t>=4)</a:t>
            </a:r>
          </a:p>
          <a:p>
            <a:r>
              <a:rPr lang="en-US" altLang="en-US" sz="2000" dirty="0"/>
              <a:t>$length</a:t>
            </a:r>
          </a:p>
          <a:p>
            <a:r>
              <a:rPr lang="en-US" altLang="en-US" sz="2000" dirty="0"/>
              <a:t> [1] 22 26 30 34 38 42 46 50 54 58 62 66 70 74 78 82 86 90</a:t>
            </a:r>
          </a:p>
          <a:p>
            <a:endParaRPr lang="en-US" altLang="en-US" sz="2000" dirty="0"/>
          </a:p>
          <a:p>
            <a:r>
              <a:rPr lang="en-US" altLang="en-US" sz="2000" dirty="0"/>
              <a:t>$weight</a:t>
            </a:r>
          </a:p>
          <a:p>
            <a:r>
              <a:rPr lang="en-US" altLang="en-US" sz="2000" dirty="0"/>
              <a:t> [1]  48.01  50.94  83.51  70.98  85.21  81.90  80.87 115.83 118.94 121.65</a:t>
            </a:r>
          </a:p>
          <a:p>
            <a:r>
              <a:rPr lang="en-US" altLang="en-US" sz="2000" dirty="0"/>
              <a:t>[11] 130.17 144.51 124.78 168.76 186.87 166.13 182.15 187.93</a:t>
            </a:r>
          </a:p>
        </p:txBody>
      </p:sp>
      <p:sp>
        <p:nvSpPr>
          <p:cNvPr id="818187" name="Text Box 11"/>
          <p:cNvSpPr txBox="1">
            <a:spLocks noChangeArrowheads="1"/>
          </p:cNvSpPr>
          <p:nvPr/>
        </p:nvSpPr>
        <p:spPr bwMode="auto">
          <a:xfrm>
            <a:off x="266700" y="4343400"/>
            <a:ext cx="8610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>
                <a:solidFill>
                  <a:srgbClr val="000000"/>
                </a:solidFill>
              </a:rPr>
              <a:t>The model </a:t>
            </a:r>
            <a:r>
              <a:rPr lang="en-GB" altLang="en-US" sz="3200" i="1">
                <a:solidFill>
                  <a:srgbClr val="FF0000"/>
                </a:solidFill>
              </a:rPr>
              <a:t>W = </a:t>
            </a:r>
            <a:r>
              <a:rPr lang="el-GR" altLang="en-US" sz="3200" i="1">
                <a:solidFill>
                  <a:srgbClr val="FF0000"/>
                </a:solidFill>
              </a:rPr>
              <a:t>θ</a:t>
            </a:r>
            <a:r>
              <a:rPr lang="en-US" altLang="en-US" sz="3200" i="1" baseline="-25000">
                <a:solidFill>
                  <a:srgbClr val="FF0000"/>
                </a:solidFill>
              </a:rPr>
              <a:t>o</a:t>
            </a:r>
            <a:r>
              <a:rPr lang="en-GB" altLang="en-US" sz="3200" i="1">
                <a:solidFill>
                  <a:srgbClr val="FF0000"/>
                </a:solidFill>
              </a:rPr>
              <a:t>+ </a:t>
            </a:r>
            <a:r>
              <a:rPr lang="el-GR" altLang="en-US" sz="3200" i="1">
                <a:solidFill>
                  <a:srgbClr val="FF0000"/>
                </a:solidFill>
              </a:rPr>
              <a:t>θ</a:t>
            </a:r>
            <a:r>
              <a:rPr lang="en-US" altLang="en-US" sz="3200" i="1" baseline="-25000">
                <a:solidFill>
                  <a:srgbClr val="FF0000"/>
                </a:solidFill>
              </a:rPr>
              <a:t>1</a:t>
            </a:r>
            <a:r>
              <a:rPr lang="en-GB" altLang="en-US" sz="3200" i="1">
                <a:solidFill>
                  <a:srgbClr val="FF0000"/>
                </a:solidFill>
              </a:rPr>
              <a:t>*L</a:t>
            </a:r>
            <a:r>
              <a:rPr lang="en-GB" altLang="en-US" sz="2800">
                <a:solidFill>
                  <a:srgbClr val="000000"/>
                </a:solidFill>
              </a:rPr>
              <a:t> </a:t>
            </a:r>
            <a:r>
              <a:rPr lang="en-GB" altLang="en-US" sz="2800" i="1">
                <a:solidFill>
                  <a:srgbClr val="FF0000"/>
                </a:solidFill>
              </a:rPr>
              <a:t>+</a:t>
            </a:r>
            <a:r>
              <a:rPr lang="en-GB" altLang="en-US" sz="2800">
                <a:solidFill>
                  <a:srgbClr val="000000"/>
                </a:solidFill>
              </a:rPr>
              <a:t> </a:t>
            </a:r>
            <a:r>
              <a:rPr lang="el-GR" altLang="en-US" sz="2800" i="1">
                <a:solidFill>
                  <a:srgbClr val="FF0000"/>
                </a:solidFill>
              </a:rPr>
              <a:t>ε</a:t>
            </a:r>
            <a:endParaRPr lang="en-GB" altLang="en-US" sz="280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8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275" name="Picture 3" descr="L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60325"/>
            <a:ext cx="8001000" cy="798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2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Fitting models with data</a:t>
            </a:r>
          </a:p>
        </p:txBody>
      </p:sp>
      <p:sp>
        <p:nvSpPr>
          <p:cNvPr id="3758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229600" cy="3962400"/>
          </a:xfrm>
          <a:solidFill>
            <a:schemeClr val="accent3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 models we have looked at so far (e.g. logistic, YPR) are simple mathematical representation of population dynamics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that nevertheless give some fundamental insights about the potential productivity of a fish stock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i.e. H</a:t>
            </a:r>
            <a:r>
              <a:rPr lang="en-GB" altLang="en-US" sz="2800" baseline="-25000" dirty="0">
                <a:solidFill>
                  <a:srgbClr val="000000"/>
                </a:solidFill>
              </a:rPr>
              <a:t>MSY</a:t>
            </a:r>
            <a:r>
              <a:rPr lang="en-GB" altLang="en-US" sz="2800" dirty="0">
                <a:solidFill>
                  <a:srgbClr val="000000"/>
                </a:solidFill>
              </a:rPr>
              <a:t> or F</a:t>
            </a:r>
            <a:r>
              <a:rPr lang="en-GB" altLang="en-US" sz="2800" baseline="-25000" dirty="0">
                <a:solidFill>
                  <a:srgbClr val="000000"/>
                </a:solidFill>
              </a:rPr>
              <a:t>MSY</a:t>
            </a:r>
            <a:r>
              <a:rPr lang="en-GB" altLang="en-US" sz="2800" dirty="0">
                <a:solidFill>
                  <a:srgbClr val="000000"/>
                </a:solidFill>
              </a:rPr>
              <a:t>, B</a:t>
            </a:r>
            <a:r>
              <a:rPr lang="en-GB" altLang="en-US" sz="2800" baseline="-25000" dirty="0">
                <a:solidFill>
                  <a:srgbClr val="000000"/>
                </a:solidFill>
              </a:rPr>
              <a:t>MSY</a:t>
            </a:r>
            <a:r>
              <a:rPr lang="en-GB" altLang="en-US" sz="2800" dirty="0">
                <a:solidFill>
                  <a:srgbClr val="000000"/>
                </a:solidFill>
              </a:rPr>
              <a:t>, F</a:t>
            </a:r>
            <a:r>
              <a:rPr lang="en-GB" altLang="en-US" sz="2800" baseline="-25000" dirty="0">
                <a:solidFill>
                  <a:srgbClr val="00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876951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SSR surface</a:t>
            </a:r>
          </a:p>
        </p:txBody>
      </p:sp>
      <p:pic>
        <p:nvPicPr>
          <p:cNvPr id="824323" name="Picture 3" descr="L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6525"/>
            <a:ext cx="65532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07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-1088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How to minimize the fit function</a:t>
            </a:r>
          </a:p>
        </p:txBody>
      </p:sp>
      <p:sp>
        <p:nvSpPr>
          <p:cNvPr id="82637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266700" y="990600"/>
            <a:ext cx="8610600" cy="5334000"/>
          </a:xfrm>
          <a:solidFill>
            <a:schemeClr val="bg1">
              <a:lumMod val="85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There are many ways to minimize the fit function, </a:t>
            </a:r>
            <a:r>
              <a:rPr lang="en-US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GB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GB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altLang="en-US" sz="2800" dirty="0">
                <a:solidFill>
                  <a:srgbClr val="000000"/>
                </a:solidFill>
              </a:rPr>
              <a:t>. Here 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GB" altLang="en-US" sz="2800" dirty="0">
                <a:solidFill>
                  <a:srgbClr val="000000"/>
                </a:solidFill>
              </a:rPr>
              <a:t> represents all the parameters.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 conceptually simplest method is to do a grid search over the range of parameter values.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This is not numerically efficient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There are a variety of numerical methods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Many involve finding the root of the first derivative of the fit function</a:t>
            </a:r>
          </a:p>
        </p:txBody>
      </p:sp>
    </p:spTree>
    <p:extLst>
      <p:ext uri="{BB962C8B-B14F-4D97-AF65-F5344CB8AC3E}">
        <p14:creationId xmlns:p14="http://schemas.microsoft.com/office/powerpoint/2010/main" val="3423220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224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How to minimize the fit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8419" name="Text Box 3"/>
              <p:cNvSpPr txBox="1"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44096"/>
                <a:ext cx="8610600" cy="1905000"/>
              </a:xfrm>
              <a:solidFill>
                <a:schemeClr val="bg1">
                  <a:lumMod val="85000"/>
                </a:schemeClr>
              </a:solidFill>
              <a:ln/>
            </p:spPr>
            <p:txBody>
              <a:bodyPr>
                <a:normAutofit/>
              </a:bodyPr>
              <a:lstStyle/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GB" altLang="en-US" sz="2800" dirty="0">
                    <a:solidFill>
                      <a:srgbClr val="000000"/>
                    </a:solidFill>
                  </a:rPr>
                  <a:t>Note that the slope at the minimum is zero</a:t>
                </a: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GB" altLang="en-US" sz="2800" dirty="0">
                    <a:solidFill>
                      <a:srgbClr val="000000"/>
                    </a:solidFill>
                  </a:rPr>
                  <a:t>and so the parameter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altLang="en-US" sz="2800" dirty="0">
                    <a:solidFill>
                      <a:srgbClr val="000000"/>
                    </a:solidFill>
                  </a:rPr>
                  <a:t> that minimize the fit function also have the property</a:t>
                </a:r>
              </a:p>
            </p:txBody>
          </p:sp>
        </mc:Choice>
        <mc:Fallback xmlns="">
          <p:sp>
            <p:nvSpPr>
              <p:cNvPr id="828419" name="Text Box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44096"/>
                <a:ext cx="8610600" cy="1905000"/>
              </a:xfrm>
              <a:blipFill rotWithShape="0">
                <a:blip r:embed="rId4"/>
                <a:stretch>
                  <a:fillRect t="-319" b="-5431"/>
                </a:stretch>
              </a:blipFill>
              <a:ln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8420" name="Text Box 4"/>
          <p:cNvSpPr txBox="1">
            <a:spLocks noChangeArrowheads="1"/>
          </p:cNvSpPr>
          <p:nvPr/>
        </p:nvSpPr>
        <p:spPr bwMode="auto">
          <a:xfrm>
            <a:off x="266700" y="4267200"/>
            <a:ext cx="86106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−"/>
            </a:pPr>
            <a:r>
              <a:rPr lang="en-GB" altLang="en-US" sz="2800" dirty="0">
                <a:solidFill>
                  <a:srgbClr val="000000"/>
                </a:solidFill>
              </a:rPr>
              <a:t>For the linear model, the solution to the least squares estimates of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GB" altLang="en-US" sz="2800" dirty="0">
                <a:solidFill>
                  <a:srgbClr val="000000"/>
                </a:solidFill>
              </a:rPr>
              <a:t> is known</a:t>
            </a:r>
          </a:p>
        </p:txBody>
      </p:sp>
      <p:graphicFrame>
        <p:nvGraphicFramePr>
          <p:cNvPr id="828422" name="Object 6"/>
          <p:cNvGraphicFramePr>
            <a:graphicFrameLocks noChangeAspect="1"/>
          </p:cNvGraphicFramePr>
          <p:nvPr/>
        </p:nvGraphicFramePr>
        <p:xfrm>
          <a:off x="3028950" y="2805113"/>
          <a:ext cx="2535238" cy="124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44240" progId="Equation.3">
                  <p:embed/>
                </p:oleObj>
              </mc:Choice>
              <mc:Fallback>
                <p:oleObj name="Equation" r:id="rId5" imgW="9014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2805113"/>
                        <a:ext cx="2535238" cy="124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970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-38100"/>
            <a:ext cx="8216900" cy="8318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3600" dirty="0">
                <a:solidFill>
                  <a:schemeClr val="tx1"/>
                </a:solidFill>
              </a:rPr>
              <a:t>Least squares estimates for the linear model</a:t>
            </a:r>
          </a:p>
        </p:txBody>
      </p:sp>
      <p:sp>
        <p:nvSpPr>
          <p:cNvPr id="8304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0" y="838200"/>
            <a:ext cx="9144000" cy="2362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 generic linear model is </a:t>
            </a:r>
            <a:r>
              <a:rPr lang="en-GB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= 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GB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+ 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 least squares estimators of both </a:t>
            </a:r>
            <a:r>
              <a:rPr lang="el-GR" alt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GB" altLang="en-US" sz="2800" dirty="0">
                <a:solidFill>
                  <a:srgbClr val="000000"/>
                </a:solidFill>
              </a:rPr>
              <a:t> parameters, for a random sample of </a:t>
            </a:r>
            <a:r>
              <a:rPr lang="en-GB" altLang="en-US" sz="2800" i="1" dirty="0">
                <a:solidFill>
                  <a:srgbClr val="FF3300"/>
                </a:solidFill>
              </a:rPr>
              <a:t>n</a:t>
            </a:r>
            <a:r>
              <a:rPr lang="en-GB" altLang="en-US" sz="2800" dirty="0">
                <a:solidFill>
                  <a:srgbClr val="000000"/>
                </a:solidFill>
              </a:rPr>
              <a:t> data pairs (</a:t>
            </a:r>
            <a:r>
              <a:rPr lang="en-GB" altLang="en-US" sz="2800" i="1" dirty="0">
                <a:solidFill>
                  <a:srgbClr val="FF0000"/>
                </a:solidFill>
              </a:rPr>
              <a:t>X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2800" i="1" dirty="0">
                <a:solidFill>
                  <a:srgbClr val="FF0000"/>
                </a:solidFill>
              </a:rPr>
              <a:t>,Y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2800" dirty="0">
                <a:solidFill>
                  <a:srgbClr val="000000"/>
                </a:solidFill>
              </a:rPr>
              <a:t>),…,(</a:t>
            </a:r>
            <a:r>
              <a:rPr lang="en-GB" altLang="en-US" sz="2800" i="1" dirty="0" err="1">
                <a:solidFill>
                  <a:srgbClr val="FF0000"/>
                </a:solidFill>
              </a:rPr>
              <a:t>X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n</a:t>
            </a:r>
            <a:r>
              <a:rPr lang="en-GB" altLang="en-US" sz="2800" i="1" dirty="0" err="1">
                <a:solidFill>
                  <a:srgbClr val="FF0000"/>
                </a:solidFill>
              </a:rPr>
              <a:t>,Y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n</a:t>
            </a:r>
            <a:r>
              <a:rPr lang="en-GB" altLang="en-US" sz="2800" dirty="0">
                <a:solidFill>
                  <a:srgbClr val="000000"/>
                </a:solidFill>
              </a:rPr>
              <a:t>), are</a:t>
            </a:r>
          </a:p>
        </p:txBody>
      </p:sp>
      <p:graphicFrame>
        <p:nvGraphicFramePr>
          <p:cNvPr id="830469" name="Object 5"/>
          <p:cNvGraphicFramePr>
            <a:graphicFrameLocks noChangeAspect="1"/>
          </p:cNvGraphicFramePr>
          <p:nvPr/>
        </p:nvGraphicFramePr>
        <p:xfrm>
          <a:off x="2667000" y="3124200"/>
          <a:ext cx="3929063" cy="314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0" imgH="1117440" progId="Equation.3">
                  <p:embed/>
                </p:oleObj>
              </mc:Choice>
              <mc:Fallback>
                <p:oleObj name="Equation" r:id="rId3" imgW="139680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124200"/>
                        <a:ext cx="3929063" cy="314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0474" name="Group 10"/>
          <p:cNvGrpSpPr>
            <a:grpSpLocks/>
          </p:cNvGrpSpPr>
          <p:nvPr/>
        </p:nvGrpSpPr>
        <p:grpSpPr bwMode="auto">
          <a:xfrm>
            <a:off x="3733800" y="3657600"/>
            <a:ext cx="5410200" cy="1028700"/>
            <a:chOff x="2256" y="2160"/>
            <a:chExt cx="3408" cy="648"/>
          </a:xfrm>
        </p:grpSpPr>
        <p:sp>
          <p:nvSpPr>
            <p:cNvPr id="830471" name="AutoShape 7"/>
            <p:cNvSpPr>
              <a:spLocks/>
            </p:cNvSpPr>
            <p:nvPr/>
          </p:nvSpPr>
          <p:spPr bwMode="auto">
            <a:xfrm>
              <a:off x="4560" y="2424"/>
              <a:ext cx="1104" cy="384"/>
            </a:xfrm>
            <a:prstGeom prst="borderCallout1">
              <a:avLst>
                <a:gd name="adj1" fmla="val 18750"/>
                <a:gd name="adj2" fmla="val -4347"/>
                <a:gd name="adj3" fmla="val -81250"/>
                <a:gd name="adj4" fmla="val -144926"/>
              </a:avLst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altLang="en-US"/>
                <a:t>these are sample means</a:t>
              </a:r>
            </a:p>
          </p:txBody>
        </p:sp>
        <p:sp>
          <p:nvSpPr>
            <p:cNvPr id="830473" name="Line 9"/>
            <p:cNvSpPr>
              <a:spLocks noChangeShapeType="1"/>
            </p:cNvSpPr>
            <p:nvPr/>
          </p:nvSpPr>
          <p:spPr bwMode="auto">
            <a:xfrm flipH="1" flipV="1">
              <a:off x="2256" y="2160"/>
              <a:ext cx="2256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30475" name="AutoShape 11"/>
          <p:cNvSpPr>
            <a:spLocks/>
          </p:cNvSpPr>
          <p:nvPr/>
        </p:nvSpPr>
        <p:spPr bwMode="auto">
          <a:xfrm>
            <a:off x="0" y="4572000"/>
            <a:ext cx="2133600" cy="1524000"/>
          </a:xfrm>
          <a:prstGeom prst="borderCallout1">
            <a:avLst>
              <a:gd name="adj1" fmla="val 7500"/>
              <a:gd name="adj2" fmla="val 103569"/>
              <a:gd name="adj3" fmla="val -77815"/>
              <a:gd name="adj4" fmla="val 12953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^ mean an estimate of…</a:t>
            </a:r>
          </a:p>
          <a:p>
            <a:r>
              <a:rPr lang="en-US" altLang="en-US"/>
              <a:t>this is a statistic, calculated from data</a:t>
            </a:r>
            <a:endParaRPr lang="en-US" alt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5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47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How to minimize the fit function</a:t>
            </a:r>
          </a:p>
        </p:txBody>
      </p:sp>
      <p:sp>
        <p:nvSpPr>
          <p:cNvPr id="8427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266700" y="838200"/>
            <a:ext cx="8610600" cy="3657600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In R it is really easy to get least squares estimates for linear models,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dirty="0" err="1"/>
              <a:t>data.fit</a:t>
            </a:r>
            <a:r>
              <a:rPr lang="en-GB" altLang="en-US" dirty="0"/>
              <a:t> = </a:t>
            </a:r>
            <a:r>
              <a:rPr lang="en-GB" altLang="en-US" dirty="0" err="1"/>
              <a:t>lsfit</a:t>
            </a:r>
            <a:r>
              <a:rPr lang="en-GB" altLang="en-US" dirty="0"/>
              <a:t>(X,Y) returns an object with many elements, but </a:t>
            </a:r>
            <a:r>
              <a:rPr lang="en-GB" altLang="en-US" dirty="0" err="1"/>
              <a:t>data.fit$coef</a:t>
            </a:r>
            <a:r>
              <a:rPr lang="en-GB" altLang="en-US" dirty="0"/>
              <a:t> will give the parameter estimates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dirty="0"/>
              <a:t>For the length-weight data</a:t>
            </a:r>
          </a:p>
        </p:txBody>
      </p:sp>
      <p:sp>
        <p:nvSpPr>
          <p:cNvPr id="842756" name="Rectangle 4"/>
          <p:cNvSpPr>
            <a:spLocks noChangeArrowheads="1"/>
          </p:cNvSpPr>
          <p:nvPr/>
        </p:nvSpPr>
        <p:spPr bwMode="auto">
          <a:xfrm>
            <a:off x="609600" y="4502150"/>
            <a:ext cx="81915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400" dirty="0"/>
              <a:t>&gt; </a:t>
            </a:r>
            <a:r>
              <a:rPr lang="en-US" altLang="en-US" sz="2400" dirty="0" err="1"/>
              <a:t>data.fit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lsfit</a:t>
            </a:r>
            <a:r>
              <a:rPr lang="en-US" altLang="en-US" sz="2400" dirty="0"/>
              <a:t>(L,W)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data.fit$coef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Intercept         X </a:t>
            </a:r>
          </a:p>
          <a:p>
            <a:r>
              <a:rPr lang="en-US" altLang="en-US" sz="2400" dirty="0"/>
              <a:t> 2.201257  2.092769 </a:t>
            </a:r>
          </a:p>
          <a:p>
            <a:r>
              <a:rPr lang="en-US" altLang="en-US" sz="2400" dirty="0"/>
              <a:t>&gt; </a:t>
            </a:r>
          </a:p>
        </p:txBody>
      </p:sp>
      <p:sp>
        <p:nvSpPr>
          <p:cNvPr id="842757" name="Rectangle 5"/>
          <p:cNvSpPr>
            <a:spLocks noChangeArrowheads="1"/>
          </p:cNvSpPr>
          <p:nvPr/>
        </p:nvSpPr>
        <p:spPr bwMode="auto">
          <a:xfrm>
            <a:off x="3810000" y="4876800"/>
            <a:ext cx="5105400" cy="641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/>
              <a:t>&gt; names(</a:t>
            </a:r>
            <a:r>
              <a:rPr lang="en-US" altLang="en-US" dirty="0" err="1"/>
              <a:t>data.fit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[1] "coefficients" "residuals"    "intercept"    "</a:t>
            </a:r>
            <a:r>
              <a:rPr lang="en-US" altLang="en-US" dirty="0" err="1"/>
              <a:t>qr</a:t>
            </a:r>
            <a:r>
              <a:rPr lang="en-US" altLang="en-US" dirty="0"/>
              <a:t>" </a:t>
            </a:r>
          </a:p>
        </p:txBody>
      </p:sp>
      <p:sp>
        <p:nvSpPr>
          <p:cNvPr id="842758" name="AutoShape 6"/>
          <p:cNvSpPr>
            <a:spLocks/>
          </p:cNvSpPr>
          <p:nvPr/>
        </p:nvSpPr>
        <p:spPr bwMode="auto">
          <a:xfrm>
            <a:off x="6858000" y="3579158"/>
            <a:ext cx="1828800" cy="666750"/>
          </a:xfrm>
          <a:prstGeom prst="borderCallout1">
            <a:avLst>
              <a:gd name="adj1" fmla="val 17144"/>
              <a:gd name="adj2" fmla="val -4167"/>
              <a:gd name="adj3" fmla="val 164764"/>
              <a:gd name="adj4" fmla="val -190972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This is only for linear models</a:t>
            </a:r>
            <a:endParaRPr lang="en-US" altLang="en-US" i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57912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SSR = 2.123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56724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SSR surface</a:t>
            </a:r>
          </a:p>
        </p:txBody>
      </p:sp>
      <p:pic>
        <p:nvPicPr>
          <p:cNvPr id="840708" name="Picture 4" descr="LW3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-76200"/>
            <a:ext cx="6324600" cy="631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66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723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How to minimize the fit  function</a:t>
            </a:r>
          </a:p>
        </p:txBody>
      </p:sp>
      <p:sp>
        <p:nvSpPr>
          <p:cNvPr id="8366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266700" y="838200"/>
            <a:ext cx="8610600" cy="3276600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For nonlinear models you have to do more work.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You have to write a function for the model and estimation, either as a single function or two functions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dirty="0"/>
              <a:t>For the length-weight data</a:t>
            </a:r>
          </a:p>
        </p:txBody>
      </p:sp>
      <p:sp>
        <p:nvSpPr>
          <p:cNvPr id="836614" name="AutoShape 6"/>
          <p:cNvSpPr>
            <a:spLocks/>
          </p:cNvSpPr>
          <p:nvPr/>
        </p:nvSpPr>
        <p:spPr bwMode="auto">
          <a:xfrm>
            <a:off x="6705600" y="3219450"/>
            <a:ext cx="2286000" cy="2571750"/>
          </a:xfrm>
          <a:prstGeom prst="borderCallout1">
            <a:avLst>
              <a:gd name="adj1" fmla="val 4444"/>
              <a:gd name="adj2" fmla="val -3333"/>
              <a:gd name="adj3" fmla="val 32347"/>
              <a:gd name="adj4" fmla="val -8777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only argument for the function are the parameters (parm), everything else (i.e. L,W) are global.</a:t>
            </a:r>
          </a:p>
          <a:p>
            <a:r>
              <a:rPr lang="en-US" altLang="en-US"/>
              <a:t>Do not re-assign these global values within the function</a:t>
            </a:r>
            <a:endParaRPr lang="en-US" altLang="en-US" i="1">
              <a:solidFill>
                <a:srgbClr val="FF0000"/>
              </a:solidFill>
            </a:endParaRPr>
          </a:p>
        </p:txBody>
      </p:sp>
      <p:sp>
        <p:nvSpPr>
          <p:cNvPr id="836615" name="Rectangle 7"/>
          <p:cNvSpPr>
            <a:spLocks noChangeArrowheads="1"/>
          </p:cNvSpPr>
          <p:nvPr/>
        </p:nvSpPr>
        <p:spPr bwMode="auto">
          <a:xfrm>
            <a:off x="1295400" y="4038600"/>
            <a:ext cx="5410200" cy="1917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400" dirty="0"/>
              <a:t>LW_SSR = function(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){</a:t>
            </a:r>
          </a:p>
          <a:p>
            <a:r>
              <a:rPr lang="en-US" altLang="en-US" sz="2400" dirty="0"/>
              <a:t>  </a:t>
            </a:r>
            <a:r>
              <a:rPr lang="en-US" altLang="en-US" sz="2400" dirty="0" err="1"/>
              <a:t>Pred_W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[1] + 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[2]*L</a:t>
            </a:r>
          </a:p>
          <a:p>
            <a:r>
              <a:rPr lang="en-US" altLang="en-US" sz="2400" dirty="0"/>
              <a:t>  SSR = sum((W - </a:t>
            </a:r>
            <a:r>
              <a:rPr lang="en-US" altLang="en-US" sz="2400" dirty="0" err="1"/>
              <a:t>Pred_W</a:t>
            </a:r>
            <a:r>
              <a:rPr lang="en-US" altLang="en-US" sz="2400" dirty="0"/>
              <a:t>)^2)</a:t>
            </a:r>
          </a:p>
          <a:p>
            <a:r>
              <a:rPr lang="en-US" altLang="en-US" sz="2400" dirty="0"/>
              <a:t>  return(SSR)</a:t>
            </a:r>
          </a:p>
          <a:p>
            <a:r>
              <a:rPr lang="en-US" alt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75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6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62" name="Rectangle 6"/>
          <p:cNvSpPr>
            <a:spLocks noChangeArrowheads="1"/>
          </p:cNvSpPr>
          <p:nvPr/>
        </p:nvSpPr>
        <p:spPr bwMode="auto">
          <a:xfrm>
            <a:off x="476588" y="1447800"/>
            <a:ext cx="6324600" cy="5035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/>
              <a:t>&gt; </a:t>
            </a:r>
            <a:r>
              <a:rPr lang="en-US" altLang="en-US" dirty="0" err="1"/>
              <a:t>parm.start</a:t>
            </a:r>
            <a:r>
              <a:rPr lang="en-US" altLang="en-US" dirty="0"/>
              <a:t> = c(0,1)</a:t>
            </a:r>
          </a:p>
          <a:p>
            <a:r>
              <a:rPr lang="en-US" altLang="en-US" dirty="0"/>
              <a:t>&gt; </a:t>
            </a:r>
            <a:r>
              <a:rPr lang="en-US" altLang="en-US" dirty="0" err="1"/>
              <a:t>data.fit</a:t>
            </a:r>
            <a:r>
              <a:rPr lang="en-US" altLang="en-US" dirty="0"/>
              <a:t> = </a:t>
            </a:r>
            <a:r>
              <a:rPr lang="en-US" altLang="en-US" dirty="0" err="1"/>
              <a:t>optim</a:t>
            </a:r>
            <a:r>
              <a:rPr lang="en-US" altLang="en-US" dirty="0"/>
              <a:t>(</a:t>
            </a:r>
            <a:r>
              <a:rPr lang="en-US" altLang="en-US" dirty="0" err="1"/>
              <a:t>parm.start,LW_SSR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&gt; print(</a:t>
            </a:r>
            <a:r>
              <a:rPr lang="en-US" altLang="en-US" dirty="0" err="1"/>
              <a:t>data.fit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$par</a:t>
            </a:r>
          </a:p>
          <a:p>
            <a:r>
              <a:rPr lang="en-US" altLang="en-US" dirty="0"/>
              <a:t>[1] 2.214256 2.092548</a:t>
            </a:r>
          </a:p>
          <a:p>
            <a:endParaRPr lang="en-US" altLang="en-US" dirty="0"/>
          </a:p>
          <a:p>
            <a:r>
              <a:rPr lang="en-US" altLang="en-US" dirty="0"/>
              <a:t>$value</a:t>
            </a:r>
          </a:p>
          <a:p>
            <a:r>
              <a:rPr lang="en-US" altLang="en-US" dirty="0"/>
              <a:t>[1] 2123.409</a:t>
            </a:r>
          </a:p>
          <a:p>
            <a:endParaRPr lang="en-US" altLang="en-US" dirty="0"/>
          </a:p>
          <a:p>
            <a:r>
              <a:rPr lang="en-US" altLang="en-US" dirty="0"/>
              <a:t>$counts</a:t>
            </a:r>
          </a:p>
          <a:p>
            <a:r>
              <a:rPr lang="en-US" altLang="en-US" dirty="0"/>
              <a:t>function gradient </a:t>
            </a:r>
          </a:p>
          <a:p>
            <a:r>
              <a:rPr lang="en-US" altLang="en-US" dirty="0"/>
              <a:t>      83       NA </a:t>
            </a:r>
          </a:p>
          <a:p>
            <a:endParaRPr lang="en-US" altLang="en-US" dirty="0"/>
          </a:p>
          <a:p>
            <a:r>
              <a:rPr lang="en-US" altLang="en-US" dirty="0"/>
              <a:t>$convergence</a:t>
            </a:r>
          </a:p>
          <a:p>
            <a:r>
              <a:rPr lang="en-US" altLang="en-US" dirty="0"/>
              <a:t>[1] 0</a:t>
            </a:r>
          </a:p>
          <a:p>
            <a:endParaRPr lang="en-US" altLang="en-US" dirty="0"/>
          </a:p>
          <a:p>
            <a:r>
              <a:rPr lang="en-US" altLang="en-US" dirty="0"/>
              <a:t>$message</a:t>
            </a:r>
          </a:p>
          <a:p>
            <a:r>
              <a:rPr lang="en-US" altLang="en-US" dirty="0"/>
              <a:t>NULL</a:t>
            </a:r>
          </a:p>
        </p:txBody>
      </p:sp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How to minimize the fit  function</a:t>
            </a:r>
          </a:p>
        </p:txBody>
      </p:sp>
      <p:sp>
        <p:nvSpPr>
          <p:cNvPr id="83865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266700" y="838200"/>
            <a:ext cx="8610600" cy="762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R has several function minimizers.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dirty="0"/>
          </a:p>
        </p:txBody>
      </p:sp>
      <p:sp>
        <p:nvSpPr>
          <p:cNvPr id="838660" name="AutoShape 4"/>
          <p:cNvSpPr>
            <a:spLocks/>
          </p:cNvSpPr>
          <p:nvPr/>
        </p:nvSpPr>
        <p:spPr bwMode="auto">
          <a:xfrm>
            <a:off x="5562600" y="2895600"/>
            <a:ext cx="3352800" cy="685800"/>
          </a:xfrm>
          <a:prstGeom prst="borderCallout1">
            <a:avLst>
              <a:gd name="adj1" fmla="val 16667"/>
              <a:gd name="adj2" fmla="val -2273"/>
              <a:gd name="adj3" fmla="val -127778"/>
              <a:gd name="adj4" fmla="val -75759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need to give </a:t>
            </a:r>
            <a:r>
              <a:rPr lang="en-US" altLang="en-US" dirty="0" err="1"/>
              <a:t>optim</a:t>
            </a:r>
            <a:r>
              <a:rPr lang="en-US" altLang="en-US" dirty="0"/>
              <a:t> starting values for the parameters</a:t>
            </a:r>
            <a:endParaRPr lang="en-US" altLang="en-US" i="1" dirty="0">
              <a:solidFill>
                <a:srgbClr val="FF0000"/>
              </a:solidFill>
            </a:endParaRPr>
          </a:p>
        </p:txBody>
      </p:sp>
      <p:sp>
        <p:nvSpPr>
          <p:cNvPr id="838675" name="AutoShape 19"/>
          <p:cNvSpPr>
            <a:spLocks/>
          </p:cNvSpPr>
          <p:nvPr/>
        </p:nvSpPr>
        <p:spPr bwMode="auto">
          <a:xfrm>
            <a:off x="5849026" y="3952537"/>
            <a:ext cx="2438400" cy="1219200"/>
          </a:xfrm>
          <a:prstGeom prst="borderCallout1">
            <a:avLst>
              <a:gd name="adj1" fmla="val 9375"/>
              <a:gd name="adj2" fmla="val -3125"/>
              <a:gd name="adj3" fmla="val -95324"/>
              <a:gd name="adj4" fmla="val -121201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err="1"/>
              <a:t>optim</a:t>
            </a:r>
            <a:r>
              <a:rPr lang="en-US" altLang="en-US" dirty="0"/>
              <a:t> returns the estimates, which are sort of close to the exact </a:t>
            </a:r>
            <a:r>
              <a:rPr lang="en-US" altLang="en-US" dirty="0" err="1"/>
              <a:t>lsfit</a:t>
            </a:r>
            <a:r>
              <a:rPr lang="en-US" altLang="en-US" dirty="0"/>
              <a:t> results</a:t>
            </a:r>
            <a:endParaRPr lang="en-US" altLang="en-US" i="1" dirty="0">
              <a:solidFill>
                <a:srgbClr val="FF0000"/>
              </a:solidFill>
            </a:endParaRPr>
          </a:p>
        </p:txBody>
      </p:sp>
      <p:sp>
        <p:nvSpPr>
          <p:cNvPr id="838676" name="AutoShape 20"/>
          <p:cNvSpPr>
            <a:spLocks/>
          </p:cNvSpPr>
          <p:nvPr/>
        </p:nvSpPr>
        <p:spPr bwMode="auto">
          <a:xfrm>
            <a:off x="6781800" y="5686425"/>
            <a:ext cx="2057400" cy="1066800"/>
          </a:xfrm>
          <a:prstGeom prst="borderCallout1">
            <a:avLst>
              <a:gd name="adj1" fmla="val 10713"/>
              <a:gd name="adj2" fmla="val -3704"/>
              <a:gd name="adj3" fmla="val -14995"/>
              <a:gd name="adj4" fmla="val -270306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0 indicates successful completion </a:t>
            </a:r>
          </a:p>
        </p:txBody>
      </p:sp>
      <p:sp>
        <p:nvSpPr>
          <p:cNvPr id="838677" name="AutoShape 21"/>
          <p:cNvSpPr>
            <a:spLocks/>
          </p:cNvSpPr>
          <p:nvPr/>
        </p:nvSpPr>
        <p:spPr bwMode="auto">
          <a:xfrm>
            <a:off x="6781800" y="914400"/>
            <a:ext cx="2362200" cy="1219200"/>
          </a:xfrm>
          <a:prstGeom prst="borderCallout1">
            <a:avLst>
              <a:gd name="adj1" fmla="val 9375"/>
              <a:gd name="adj2" fmla="val -3227"/>
              <a:gd name="adj3" fmla="val 75389"/>
              <a:gd name="adj4" fmla="val -18870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err="1"/>
              <a:t>optim</a:t>
            </a:r>
            <a:r>
              <a:rPr lang="en-US" altLang="en-US" dirty="0"/>
              <a:t> is an R function that finds the minimum of a fit function</a:t>
            </a:r>
            <a:endParaRPr lang="en-US" altLang="en-US" i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92277" y="4113510"/>
            <a:ext cx="22098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lsfit</a:t>
            </a:r>
            <a:r>
              <a:rPr lang="en-CA" dirty="0"/>
              <a:t> results</a:t>
            </a:r>
          </a:p>
          <a:p>
            <a:r>
              <a:rPr lang="en-CA" dirty="0"/>
              <a:t>Intercept         X </a:t>
            </a:r>
          </a:p>
          <a:p>
            <a:r>
              <a:rPr lang="en-CA" dirty="0"/>
              <a:t> 2.201257  2.092769 </a:t>
            </a:r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>
            <a:off x="5222537" y="1517413"/>
            <a:ext cx="1219200" cy="606425"/>
          </a:xfrm>
          <a:prstGeom prst="borderCallout1">
            <a:avLst>
              <a:gd name="adj1" fmla="val 10713"/>
              <a:gd name="adj2" fmla="val -3704"/>
              <a:gd name="adj3" fmla="val 50773"/>
              <a:gd name="adj4" fmla="val -97965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And a fit function</a:t>
            </a:r>
          </a:p>
        </p:txBody>
      </p:sp>
    </p:spTree>
    <p:extLst>
      <p:ext uri="{BB962C8B-B14F-4D97-AF65-F5344CB8AC3E}">
        <p14:creationId xmlns:p14="http://schemas.microsoft.com/office/powerpoint/2010/main" val="240739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60" grpId="0" animBg="1"/>
      <p:bldP spid="838675" grpId="0" animBg="1"/>
      <p:bldP spid="838676" grpId="0" animBg="1"/>
      <p:bldP spid="838677" grpId="0" animBg="1"/>
      <p:bldP spid="2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 err="1">
                <a:solidFill>
                  <a:schemeClr val="tx1"/>
                </a:solidFill>
              </a:rPr>
              <a:t>Optim</a:t>
            </a:r>
            <a:r>
              <a:rPr lang="en-US" altLang="en-US" sz="40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037" r="2500" b="14445"/>
          <a:stretch/>
        </p:blipFill>
        <p:spPr>
          <a:xfrm>
            <a:off x="76200" y="1066800"/>
            <a:ext cx="8915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76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216900" cy="6794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dirty="0" err="1">
                <a:solidFill>
                  <a:schemeClr val="tx1"/>
                </a:solidFill>
              </a:rPr>
              <a:t>Optim</a:t>
            </a:r>
            <a:r>
              <a:rPr lang="en-US" altLang="en-US" sz="3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556260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default method is an implementation of that of </a:t>
            </a:r>
            <a:r>
              <a:rPr lang="en-CA" dirty="0" err="1"/>
              <a:t>Nelder</a:t>
            </a:r>
            <a:r>
              <a:rPr lang="en-CA" dirty="0"/>
              <a:t> and Mead (1965), that uses only function values and is robust but relatively slow. It will work reasonably well for non-differentiable functions.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482" r="35833" b="10000"/>
          <a:stretch/>
        </p:blipFill>
        <p:spPr>
          <a:xfrm>
            <a:off x="685800" y="457200"/>
            <a:ext cx="719586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0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Parameters</a:t>
            </a:r>
          </a:p>
        </p:txBody>
      </p:sp>
      <p:sp>
        <p:nvSpPr>
          <p:cNvPr id="76902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229600" cy="4495800"/>
          </a:xfrm>
          <a:solidFill>
            <a:schemeClr val="accent3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These simple models involve some fundamental parameters (e.g. </a:t>
            </a:r>
            <a:r>
              <a:rPr lang="en-GB" altLang="en-US" sz="2800" i="1" dirty="0">
                <a:solidFill>
                  <a:srgbClr val="FF0000"/>
                </a:solidFill>
              </a:rPr>
              <a:t>r</a:t>
            </a:r>
            <a:r>
              <a:rPr lang="en-GB" altLang="en-US" sz="2800" dirty="0">
                <a:solidFill>
                  <a:srgbClr val="000000"/>
                </a:solidFill>
              </a:rPr>
              <a:t>, </a:t>
            </a:r>
            <a:r>
              <a:rPr lang="en-GB" altLang="en-US" sz="2800" i="1" dirty="0">
                <a:solidFill>
                  <a:srgbClr val="FF0000"/>
                </a:solidFill>
              </a:rPr>
              <a:t>K</a:t>
            </a:r>
            <a:r>
              <a:rPr lang="en-GB" altLang="en-US" sz="2800" dirty="0">
                <a:solidFill>
                  <a:srgbClr val="000000"/>
                </a:solidFill>
              </a:rPr>
              <a:t>) that determine the behaviour of the model – our model of stock dynamics.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We can simply assign plausible values to these parameters, and then examine the model output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But what is plausible – it is subjective</a:t>
            </a:r>
          </a:p>
        </p:txBody>
      </p:sp>
    </p:spTree>
    <p:extLst>
      <p:ext uri="{BB962C8B-B14F-4D97-AF65-F5344CB8AC3E}">
        <p14:creationId xmlns:p14="http://schemas.microsoft.com/office/powerpoint/2010/main" val="630671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18" name="Picture 2" descr="\begin{algorithm}&#10;% latex2html id marker 1486&#10;\SetCommentSty{textsf}&#10;\SetKwIn...&#10;...{x}_l$}&#10;}&#10;\caption{Downhill simplex of \citep{nelder1965}.}&#10;\end{algorithm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"/>
            <a:ext cx="4779888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601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024315"/>
              </p:ext>
            </p:extLst>
          </p:nvPr>
        </p:nvGraphicFramePr>
        <p:xfrm>
          <a:off x="2971800" y="168897"/>
          <a:ext cx="2819400" cy="1295400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CA" dirty="0"/>
                        <a:t>Figure: Contour plot of the </a:t>
                      </a:r>
                      <a:r>
                        <a:rPr lang="en-CA" dirty="0" err="1"/>
                        <a:t>Rosenbrock</a:t>
                      </a:r>
                      <a:r>
                        <a:rPr lang="en-CA" dirty="0"/>
                        <a:t> banana function.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6961" name="Picture 1" descr="Image rosenbr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2400"/>
            <a:ext cx="20955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666" t="10317" r="12500" b="8202"/>
          <a:stretch/>
        </p:blipFill>
        <p:spPr>
          <a:xfrm>
            <a:off x="914400" y="2362200"/>
            <a:ext cx="743850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09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216900" cy="679450"/>
          </a:xfrm>
        </p:spPr>
        <p:txBody>
          <a:bodyPr>
            <a:normAutofit/>
          </a:bodyPr>
          <a:lstStyle/>
          <a:p>
            <a:r>
              <a:rPr lang="en-CA" sz="3600" dirty="0"/>
              <a:t>Bisection method</a:t>
            </a:r>
          </a:p>
        </p:txBody>
      </p:sp>
      <p:pic>
        <p:nvPicPr>
          <p:cNvPr id="299010" name="Picture 2" descr="https://upload.wikimedia.org/wikipedia/commons/thumb/8/8c/Bisection_method.svg/800px-Bisection_metho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066800"/>
            <a:ext cx="437762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762000"/>
            <a:ext cx="3429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</a:t>
            </a:r>
            <a:r>
              <a:rPr lang="en-CA" sz="2800" b="1" dirty="0"/>
              <a:t>bisection method </a:t>
            </a:r>
            <a:r>
              <a:rPr lang="en-CA" sz="2800" dirty="0"/>
              <a:t>is a root-finding method that repeatedly bisects an interval and then selects a subinterval in which a root must lie for further processing. It is a very simple and robust method, but it is also relatively slow. </a:t>
            </a:r>
          </a:p>
        </p:txBody>
      </p:sp>
    </p:spTree>
    <p:extLst>
      <p:ext uri="{BB962C8B-B14F-4D97-AF65-F5344CB8AC3E}">
        <p14:creationId xmlns:p14="http://schemas.microsoft.com/office/powerpoint/2010/main" val="1365949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16900" cy="8318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chemeClr val="tx1"/>
                </a:solidFill>
              </a:rPr>
              <a:t>Function optimization: 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4803" name="Text Box 3"/>
              <p:cNvSpPr txBox="1">
                <a:spLocks noGrp="1" noChangeArrowheads="1"/>
              </p:cNvSpPr>
              <p:nvPr>
                <p:ph type="body" idx="1"/>
              </p:nvPr>
            </p:nvSpPr>
            <p:spPr>
              <a:xfrm>
                <a:off x="69850" y="679450"/>
                <a:ext cx="8991600" cy="5721350"/>
              </a:xfrm>
              <a:solidFill>
                <a:srgbClr val="F0EEA6"/>
              </a:solidFill>
              <a:ln/>
            </p:spPr>
            <p:txBody>
              <a:bodyPr/>
              <a:lstStyle/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GB" altLang="en-US" sz="2800" dirty="0">
                    <a:solidFill>
                      <a:srgbClr val="000000"/>
                    </a:solidFill>
                  </a:rPr>
                  <a:t>Finding the parameters that minimize a fit statistic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GB" altLang="en-US" sz="2800" dirty="0">
                    <a:solidFill>
                      <a:srgbClr val="000000"/>
                    </a:solidFill>
                  </a:rPr>
                  <a:t>By finding the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altLang="en-US" sz="2800" dirty="0">
                    <a:solidFill>
                      <a:srgbClr val="000000"/>
                    </a:solidFill>
                  </a:rPr>
                  <a:t> root of the gradient function,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alt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altLang="en-US" sz="2800" dirty="0">
                  <a:solidFill>
                    <a:srgbClr val="000000"/>
                  </a:solidFill>
                </a:endParaRP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GB" altLang="en-US" dirty="0">
                    <a:solidFill>
                      <a:srgbClr val="000000"/>
                    </a:solidFill>
                  </a:rPr>
                  <a:t>If we have a reasonably good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en-US" dirty="0">
                    <a:solidFill>
                      <a:srgbClr val="000000"/>
                    </a:solidFill>
                  </a:rPr>
                  <a:t> of the root value, then a first-order Taylors series expansion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altLang="en-US" sz="2800" dirty="0">
                    <a:solidFill>
                      <a:srgbClr val="000000"/>
                    </a:solidFill>
                  </a:rPr>
                  <a:t>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en-US" sz="2800" dirty="0">
                    <a:solidFill>
                      <a:srgbClr val="000000"/>
                    </a:solidFill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̈"/>
                        <m:ctrlP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GB" altLang="en-US" dirty="0">
                    <a:solidFill>
                      <a:srgbClr val="000000"/>
                    </a:solidFill>
                  </a:rPr>
                  <a:t>And we can improve our guess of the root using</a:t>
                </a:r>
              </a:p>
              <a:p>
                <a:pPr marL="74250" lvl="1" indent="0"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GB" alt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acc>
                      <m:accPr>
                        <m:chr m:val="̈"/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4480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850" y="679450"/>
                <a:ext cx="8991600" cy="5721350"/>
              </a:xfrm>
              <a:blipFill rotWithShape="0">
                <a:blip r:embed="rId3"/>
                <a:stretch>
                  <a:fillRect l="-407" t="-106"/>
                </a:stretch>
              </a:blipFill>
              <a:ln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975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Newton’s </a:t>
            </a:r>
            <a:r>
              <a:rPr lang="en-US" altLang="en-US" sz="4000">
                <a:solidFill>
                  <a:schemeClr val="tx1"/>
                </a:solidFill>
              </a:rPr>
              <a:t>root finding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37336"/>
            <a:ext cx="6877940" cy="49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12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7350" y="-18134"/>
            <a:ext cx="8216900" cy="831850"/>
          </a:xfrm>
        </p:spPr>
        <p:txBody>
          <a:bodyPr>
            <a:normAutofit/>
          </a:bodyPr>
          <a:lstStyle/>
          <a:p>
            <a:r>
              <a:rPr lang="en-CA" sz="3200" dirty="0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4803" name="Text Box 3"/>
              <p:cNvSpPr txBox="1">
                <a:spLocks noGrp="1" noChangeArrowheads="1"/>
              </p:cNvSpPr>
              <p:nvPr>
                <p:ph type="body" idx="1"/>
              </p:nvPr>
            </p:nvSpPr>
            <p:spPr>
              <a:xfrm>
                <a:off x="543547" y="1600200"/>
                <a:ext cx="8077200" cy="2895600"/>
              </a:xfrm>
              <a:solidFill>
                <a:srgbClr val="F0EEA6"/>
              </a:solidFill>
              <a:ln/>
            </p:spPr>
            <p:txBody>
              <a:bodyPr/>
              <a:lstStyle/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CA" altLang="en-US" dirty="0">
                    <a:solidFill>
                      <a:srgbClr val="000000"/>
                    </a:solidFill>
                  </a:rPr>
                  <a:t>If </a:t>
                </a:r>
                <a:r>
                  <a:rPr lang="el-GR" altLang="en-US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 is a vector valued parameter</a:t>
                </a:r>
                <a:r>
                  <a:rPr lang="en-CA" altLang="en-US" dirty="0">
                    <a:solidFill>
                      <a:srgbClr val="000000"/>
                    </a:solidFill>
                  </a:rPr>
                  <a:t>:</a:t>
                </a:r>
              </a:p>
              <a:p>
                <a:pPr marL="74250" lvl="1" indent="0"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GB" alt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̈"/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acc>
                      <m:accPr>
                        <m:chr m:val="̇"/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altLang="en-US" sz="2800" dirty="0">
                  <a:solidFill>
                    <a:srgbClr val="000000"/>
                  </a:solidFill>
                </a:endParaRP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GB" altLang="en-US" dirty="0">
                    <a:solidFill>
                      <a:srgbClr val="000000"/>
                    </a:solidFill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altLang="en-US" sz="2800" dirty="0">
                    <a:solidFill>
                      <a:srgbClr val="000000"/>
                    </a:solidFill>
                  </a:rPr>
                  <a:t> is the gradient vector and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altLang="en-US" sz="2800" dirty="0">
                    <a:solidFill>
                      <a:srgbClr val="000000"/>
                    </a:solidFill>
                  </a:rPr>
                  <a:t> is the hessian matrix</a:t>
                </a:r>
              </a:p>
            </p:txBody>
          </p:sp>
        </mc:Choice>
        <mc:Fallback xmlns="">
          <p:sp>
            <p:nvSpPr>
              <p:cNvPr id="84480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3547" y="1600200"/>
                <a:ext cx="8077200" cy="2895600"/>
              </a:xfrm>
              <a:blipFill rotWithShape="0">
                <a:blip r:embed="rId3"/>
                <a:stretch>
                  <a:fillRect l="-453" t="-1053" r="-906"/>
                </a:stretch>
              </a:blipFill>
              <a:ln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646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16900" cy="831850"/>
          </a:xfrm>
        </p:spPr>
        <p:txBody>
          <a:bodyPr>
            <a:normAutofit/>
          </a:bodyPr>
          <a:lstStyle/>
          <a:p>
            <a:r>
              <a:rPr lang="en-CA" sz="3200" dirty="0"/>
              <a:t>Quasi-Newton method</a:t>
            </a:r>
          </a:p>
        </p:txBody>
      </p:sp>
      <p:sp>
        <p:nvSpPr>
          <p:cNvPr id="8448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0" y="457200"/>
            <a:ext cx="8991600" cy="2895600"/>
          </a:xfrm>
          <a:solidFill>
            <a:srgbClr val="F0EEA6"/>
          </a:solidFill>
          <a:ln/>
        </p:spPr>
        <p:txBody>
          <a:bodyPr/>
          <a:lstStyle/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CA" altLang="en-US" dirty="0">
                <a:solidFill>
                  <a:srgbClr val="000000"/>
                </a:solidFill>
              </a:rPr>
              <a:t>Quasi-Newton methods are used to either find zeroes or local maxima and minima of functions, as an alternative to Newton's method.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CA" altLang="en-US" dirty="0">
                <a:solidFill>
                  <a:srgbClr val="000000"/>
                </a:solidFill>
              </a:rPr>
              <a:t>They can be used if the Jacobian or Hessian is unavailable or is too expensive to compute at every iteration.</a:t>
            </a:r>
            <a:r>
              <a:rPr lang="en-GB" altLang="en-US" dirty="0">
                <a:solidFill>
                  <a:srgbClr val="000000"/>
                </a:solidFill>
              </a:rPr>
              <a:t> </a:t>
            </a:r>
            <a:endParaRPr lang="en-GB" altLang="en-US" sz="2800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2500" t="38148" r="32500" b="20371"/>
          <a:stretch/>
        </p:blipFill>
        <p:spPr>
          <a:xfrm>
            <a:off x="685800" y="3352800"/>
            <a:ext cx="7543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5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7350" y="-18134"/>
            <a:ext cx="8216900" cy="831850"/>
          </a:xfrm>
        </p:spPr>
        <p:txBody>
          <a:bodyPr>
            <a:normAutofit/>
          </a:bodyPr>
          <a:lstStyle/>
          <a:p>
            <a:r>
              <a:rPr lang="en-CA" sz="3200" dirty="0"/>
              <a:t>library(</a:t>
            </a:r>
            <a:r>
              <a:rPr lang="en-CA" sz="3200" dirty="0" err="1"/>
              <a:t>numDeriv</a:t>
            </a:r>
            <a:r>
              <a:rPr lang="en-CA" sz="3200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167" t="14445" r="11667" b="5556"/>
          <a:stretch/>
        </p:blipFill>
        <p:spPr>
          <a:xfrm>
            <a:off x="274222" y="1066800"/>
            <a:ext cx="8443156" cy="51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12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216900" cy="6794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dirty="0" err="1">
                <a:solidFill>
                  <a:schemeClr val="tx1"/>
                </a:solidFill>
              </a:rPr>
              <a:t>nlminb</a:t>
            </a:r>
            <a:r>
              <a:rPr lang="en-US" altLang="en-US" sz="3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5638800"/>
            <a:ext cx="55626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sz="3200" dirty="0"/>
              <a:t>tend to find </a:t>
            </a:r>
            <a:r>
              <a:rPr lang="en-CA" sz="3200" dirty="0" err="1"/>
              <a:t>nlminb</a:t>
            </a:r>
            <a:r>
              <a:rPr lang="en-CA" sz="3200" dirty="0"/>
              <a:t>() is a better function </a:t>
            </a:r>
            <a:r>
              <a:rPr lang="en-CA" sz="3200" dirty="0" err="1"/>
              <a:t>minimzer</a:t>
            </a:r>
            <a:endParaRPr lang="en-CA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4167" t="12963" r="9167" b="7037"/>
          <a:stretch/>
        </p:blipFill>
        <p:spPr>
          <a:xfrm>
            <a:off x="403780" y="533400"/>
            <a:ext cx="8359219" cy="49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16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62" name="Rectangle 6"/>
          <p:cNvSpPr>
            <a:spLocks noChangeArrowheads="1"/>
          </p:cNvSpPr>
          <p:nvPr/>
        </p:nvSpPr>
        <p:spPr bwMode="auto">
          <a:xfrm>
            <a:off x="1524000" y="914400"/>
            <a:ext cx="6324600" cy="56323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/>
              <a:t>&gt; </a:t>
            </a:r>
            <a:r>
              <a:rPr lang="en-US" altLang="en-US" dirty="0" err="1"/>
              <a:t>data.fit</a:t>
            </a:r>
            <a:r>
              <a:rPr lang="en-US" altLang="en-US" dirty="0"/>
              <a:t> = </a:t>
            </a:r>
            <a:r>
              <a:rPr lang="en-US" altLang="en-US" dirty="0" err="1"/>
              <a:t>nlminb</a:t>
            </a:r>
            <a:r>
              <a:rPr lang="en-US" altLang="en-US" dirty="0"/>
              <a:t>(</a:t>
            </a:r>
            <a:r>
              <a:rPr lang="en-US" altLang="en-US" dirty="0" err="1"/>
              <a:t>parm.start,LW_SSR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&gt; print(</a:t>
            </a:r>
            <a:r>
              <a:rPr lang="en-US" altLang="en-US" dirty="0" err="1"/>
              <a:t>data.fit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$par</a:t>
            </a:r>
          </a:p>
          <a:p>
            <a:r>
              <a:rPr lang="en-US" altLang="en-US" dirty="0"/>
              <a:t>[1] 2.201199 2.092770</a:t>
            </a:r>
          </a:p>
          <a:p>
            <a:endParaRPr lang="en-US" altLang="en-US" dirty="0"/>
          </a:p>
          <a:p>
            <a:r>
              <a:rPr lang="en-US" altLang="en-US" dirty="0"/>
              <a:t>$objective</a:t>
            </a:r>
          </a:p>
          <a:p>
            <a:r>
              <a:rPr lang="en-US" altLang="en-US" dirty="0"/>
              <a:t>[1] 2123.409</a:t>
            </a:r>
          </a:p>
          <a:p>
            <a:endParaRPr lang="en-US" altLang="en-US" dirty="0"/>
          </a:p>
          <a:p>
            <a:r>
              <a:rPr lang="en-US" altLang="en-US" dirty="0"/>
              <a:t>$convergence</a:t>
            </a:r>
          </a:p>
          <a:p>
            <a:r>
              <a:rPr lang="en-US" altLang="en-US" dirty="0"/>
              <a:t>[1] 0</a:t>
            </a:r>
          </a:p>
          <a:p>
            <a:endParaRPr lang="en-US" altLang="en-US" dirty="0"/>
          </a:p>
          <a:p>
            <a:r>
              <a:rPr lang="en-US" altLang="en-US" dirty="0"/>
              <a:t>$iterations</a:t>
            </a:r>
          </a:p>
          <a:p>
            <a:r>
              <a:rPr lang="en-US" altLang="en-US" dirty="0"/>
              <a:t>[1] 5</a:t>
            </a:r>
          </a:p>
          <a:p>
            <a:endParaRPr lang="en-US" altLang="en-US" dirty="0"/>
          </a:p>
          <a:p>
            <a:r>
              <a:rPr lang="en-US" altLang="en-US" dirty="0"/>
              <a:t>$evaluations</a:t>
            </a:r>
          </a:p>
          <a:p>
            <a:r>
              <a:rPr lang="en-US" altLang="en-US" dirty="0"/>
              <a:t>function gradient </a:t>
            </a:r>
          </a:p>
          <a:p>
            <a:r>
              <a:rPr lang="en-US" altLang="en-US" dirty="0"/>
              <a:t>       6       14 </a:t>
            </a:r>
          </a:p>
          <a:p>
            <a:endParaRPr lang="en-US" altLang="en-US" dirty="0"/>
          </a:p>
          <a:p>
            <a:r>
              <a:rPr lang="en-US" altLang="en-US" dirty="0"/>
              <a:t>$message</a:t>
            </a:r>
          </a:p>
          <a:p>
            <a:r>
              <a:rPr lang="en-US" altLang="en-US" dirty="0"/>
              <a:t>[1] "relative convergence (4)"</a:t>
            </a:r>
          </a:p>
        </p:txBody>
      </p:sp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46935"/>
            <a:ext cx="8216900" cy="831850"/>
          </a:xfrm>
        </p:spPr>
        <p:txBody>
          <a:bodyPr/>
          <a:lstStyle/>
          <a:p>
            <a:r>
              <a:rPr lang="en-US" altLang="en-US" sz="4000" dirty="0" err="1"/>
              <a:t>nlminb</a:t>
            </a:r>
            <a:r>
              <a:rPr lang="en-US" altLang="en-US" sz="4000" dirty="0"/>
              <a:t> with length-weight data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9700" y="4185877"/>
            <a:ext cx="22098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lsfit</a:t>
            </a:r>
            <a:r>
              <a:rPr lang="en-CA" dirty="0"/>
              <a:t> results</a:t>
            </a:r>
          </a:p>
          <a:p>
            <a:r>
              <a:rPr lang="en-CA" dirty="0"/>
              <a:t>Intercept         X </a:t>
            </a:r>
          </a:p>
          <a:p>
            <a:r>
              <a:rPr lang="en-CA" dirty="0"/>
              <a:t> 2.201257  2.092769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91100" y="1871210"/>
            <a:ext cx="2667000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Optim</a:t>
            </a:r>
            <a:r>
              <a:rPr lang="en-CA" dirty="0"/>
              <a:t> results</a:t>
            </a:r>
          </a:p>
          <a:p>
            <a:r>
              <a:rPr lang="en-CA" dirty="0"/>
              <a:t>$par</a:t>
            </a:r>
          </a:p>
          <a:p>
            <a:r>
              <a:rPr lang="en-CA" dirty="0"/>
              <a:t>[1] 2.214256 2.092548</a:t>
            </a:r>
          </a:p>
          <a:p>
            <a:endParaRPr lang="en-CA" dirty="0"/>
          </a:p>
          <a:p>
            <a:r>
              <a:rPr lang="en-CA" dirty="0"/>
              <a:t>$value</a:t>
            </a:r>
          </a:p>
          <a:p>
            <a:r>
              <a:rPr lang="en-CA" dirty="0"/>
              <a:t>[1] 2123.409</a:t>
            </a:r>
          </a:p>
        </p:txBody>
      </p:sp>
    </p:spTree>
    <p:extLst>
      <p:ext uri="{BB962C8B-B14F-4D97-AF65-F5344CB8AC3E}">
        <p14:creationId xmlns:p14="http://schemas.microsoft.com/office/powerpoint/2010/main" val="117222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1650" y="-10886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Fitting models with data</a:t>
            </a:r>
          </a:p>
        </p:txBody>
      </p:sp>
      <p:sp>
        <p:nvSpPr>
          <p:cNvPr id="77107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5105400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Remember that the clients of stock assessment prefer </a:t>
            </a:r>
            <a:r>
              <a:rPr lang="en-GB" altLang="en-US" sz="2800" u="sng" dirty="0">
                <a:solidFill>
                  <a:srgbClr val="000000"/>
                </a:solidFill>
              </a:rPr>
              <a:t>objective</a:t>
            </a:r>
            <a:r>
              <a:rPr lang="en-GB" altLang="en-US" sz="2800" dirty="0">
                <a:solidFill>
                  <a:srgbClr val="000000"/>
                </a:solidFill>
              </a:rPr>
              <a:t> advice.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So we need an objective means to specify values for the model parameters (e.g. </a:t>
            </a:r>
            <a:r>
              <a:rPr lang="en-GB" altLang="en-US" sz="2800" i="1" dirty="0">
                <a:solidFill>
                  <a:srgbClr val="FF0000"/>
                </a:solidFill>
              </a:rPr>
              <a:t>r</a:t>
            </a:r>
            <a:r>
              <a:rPr lang="en-GB" altLang="en-US" sz="2800" dirty="0">
                <a:solidFill>
                  <a:srgbClr val="000000"/>
                </a:solidFill>
              </a:rPr>
              <a:t>, </a:t>
            </a:r>
            <a:r>
              <a:rPr lang="en-GB" altLang="en-US" sz="2800" i="1" dirty="0">
                <a:solidFill>
                  <a:srgbClr val="FF0000"/>
                </a:solidFill>
              </a:rPr>
              <a:t>K</a:t>
            </a:r>
            <a:r>
              <a:rPr lang="en-GB" altLang="en-US" sz="2800" dirty="0">
                <a:solidFill>
                  <a:srgbClr val="000000"/>
                </a:solidFill>
              </a:rPr>
              <a:t>).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However, the choice of model is in many cases somewhat subjective ……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Advanced stock assessment looks at model uncertainty as well. We will too in F6005.</a:t>
            </a:r>
          </a:p>
        </p:txBody>
      </p:sp>
    </p:spTree>
    <p:extLst>
      <p:ext uri="{BB962C8B-B14F-4D97-AF65-F5344CB8AC3E}">
        <p14:creationId xmlns:p14="http://schemas.microsoft.com/office/powerpoint/2010/main" val="2383434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6800"/>
            <a:ext cx="8685789" cy="46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3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More general estimation</a:t>
            </a:r>
          </a:p>
        </p:txBody>
      </p:sp>
      <p:sp>
        <p:nvSpPr>
          <p:cNvPr id="8448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5029200"/>
          </a:xfrm>
          <a:solidFill>
            <a:schemeClr val="bg2">
              <a:lumMod val="60000"/>
              <a:lumOff val="40000"/>
            </a:schemeClr>
          </a:solidFill>
          <a:ln/>
        </p:spPr>
        <p:txBody>
          <a:bodyPr/>
          <a:lstStyle/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The least squares method is more appropriate for situations where you feel the errors are additive, and the errors have approximately the same variation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If you think your errors are multiplicative, then a log-transformation can make the errors additive,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but your model may no longer be linear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Log-transformations may not be good for count responses (i.e. 0’s? – can’t log), and proportions</a:t>
            </a:r>
          </a:p>
        </p:txBody>
      </p:sp>
    </p:spTree>
    <p:extLst>
      <p:ext uri="{BB962C8B-B14F-4D97-AF65-F5344CB8AC3E}">
        <p14:creationId xmlns:p14="http://schemas.microsoft.com/office/powerpoint/2010/main" val="3619717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735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More general estimation</a:t>
            </a:r>
          </a:p>
        </p:txBody>
      </p:sp>
      <p:sp>
        <p:nvSpPr>
          <p:cNvPr id="8468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7350" y="990600"/>
            <a:ext cx="8451850" cy="5410200"/>
          </a:xfrm>
          <a:solidFill>
            <a:schemeClr val="bg2">
              <a:lumMod val="60000"/>
              <a:lumOff val="40000"/>
            </a:schemeClr>
          </a:solidFill>
          <a:ln/>
        </p:spPr>
        <p:txBody>
          <a:bodyPr/>
          <a:lstStyle/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The method of maximum likelihood is more general, and suitable for almost any type of data and model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Maximum likelihood estimates (MLE’s) of parameters are those values that maximize the likelihood of the data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The likelihood is a fit function based on the probability distribution of the responses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Covariates, like length, are not considered random.</a:t>
            </a:r>
          </a:p>
        </p:txBody>
      </p:sp>
    </p:spTree>
    <p:extLst>
      <p:ext uri="{BB962C8B-B14F-4D97-AF65-F5344CB8AC3E}">
        <p14:creationId xmlns:p14="http://schemas.microsoft.com/office/powerpoint/2010/main" val="467206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Probability distribution</a:t>
            </a:r>
          </a:p>
        </p:txBody>
      </p:sp>
      <p:sp>
        <p:nvSpPr>
          <p:cNvPr id="8488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458200" cy="5715000"/>
          </a:xfrm>
          <a:solidFill>
            <a:srgbClr val="FFFED2"/>
          </a:solidFill>
          <a:ln/>
        </p:spPr>
        <p:txBody>
          <a:bodyPr/>
          <a:lstStyle/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Is a mathematical function that you feel well describes the random variability in your response.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A coin toss: a probability distribution can give the probability (between 0 and 1) that you get 3 heads in 6 tosses, etc.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A cumulative distribution function (CDF) gives the probability that your response lies within some range of values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i.e. </a:t>
            </a:r>
            <a:r>
              <a:rPr lang="en-GB" altLang="en-US" sz="2800" dirty="0" err="1">
                <a:solidFill>
                  <a:srgbClr val="000000"/>
                </a:solidFill>
              </a:rPr>
              <a:t>prob</a:t>
            </a:r>
            <a:r>
              <a:rPr lang="en-GB" altLang="en-US" sz="2800" dirty="0">
                <a:solidFill>
                  <a:srgbClr val="000000"/>
                </a:solidFill>
              </a:rPr>
              <a:t> of getting 3 heads or more in 6 tosses</a:t>
            </a:r>
          </a:p>
        </p:txBody>
      </p:sp>
    </p:spTree>
    <p:extLst>
      <p:ext uri="{BB962C8B-B14F-4D97-AF65-F5344CB8AC3E}">
        <p14:creationId xmlns:p14="http://schemas.microsoft.com/office/powerpoint/2010/main" val="1324716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-17282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Probability density</a:t>
            </a:r>
          </a:p>
        </p:txBody>
      </p:sp>
      <p:sp>
        <p:nvSpPr>
          <p:cNvPr id="8509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463550" y="762000"/>
            <a:ext cx="8147050" cy="5715000"/>
          </a:xfrm>
          <a:solidFill>
            <a:srgbClr val="FFFED2"/>
          </a:solidFill>
          <a:ln/>
        </p:spPr>
        <p:txBody>
          <a:bodyPr>
            <a:normAutofit lnSpcReduction="10000"/>
          </a:bodyPr>
          <a:lstStyle/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There are some technical distinctions to how we describe probability for count responses versus real valued measurements (i.e. 1.2345, </a:t>
            </a:r>
            <a:r>
              <a:rPr lang="en-GB" altLang="en-US" sz="2800" dirty="0" err="1">
                <a:solidFill>
                  <a:srgbClr val="000000"/>
                </a:solidFill>
              </a:rPr>
              <a:t>etc</a:t>
            </a:r>
            <a:r>
              <a:rPr lang="en-GB" altLang="en-US" sz="2800" dirty="0">
                <a:solidFill>
                  <a:srgbClr val="000000"/>
                </a:solidFill>
              </a:rPr>
              <a:t>)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sz="2800" dirty="0">
                <a:solidFill>
                  <a:srgbClr val="000000"/>
                </a:solidFill>
              </a:rPr>
              <a:t>The probability of a specific value for a real valued measurement is technically zero, because there are </a:t>
            </a:r>
            <a:r>
              <a:rPr lang="en-US" altLang="en-US" dirty="0" err="1"/>
              <a:t>uncountably</a:t>
            </a:r>
            <a:r>
              <a:rPr lang="en-US" altLang="en-US" dirty="0"/>
              <a:t> many other potential values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en-US" dirty="0"/>
              <a:t>unlike count data where the possible responses are countable and therefore can have specific probabilities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en-US" dirty="0"/>
              <a:t>For real data, we examine probability for intervals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4823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Probability density function</a:t>
            </a:r>
          </a:p>
        </p:txBody>
      </p:sp>
      <p:sp>
        <p:nvSpPr>
          <p:cNvPr id="8529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0" y="762000"/>
            <a:ext cx="8991600" cy="609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>
                <a:solidFill>
                  <a:srgbClr val="000000"/>
                </a:solidFill>
              </a:rPr>
              <a:t>That is,</a:t>
            </a:r>
          </a:p>
        </p:txBody>
      </p:sp>
      <p:graphicFrame>
        <p:nvGraphicFramePr>
          <p:cNvPr id="852998" name="Object 6"/>
          <p:cNvGraphicFramePr>
            <a:graphicFrameLocks noChangeAspect="1"/>
          </p:cNvGraphicFramePr>
          <p:nvPr/>
        </p:nvGraphicFramePr>
        <p:xfrm>
          <a:off x="2179638" y="838200"/>
          <a:ext cx="4784725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720" imgH="482400" progId="Equation.3">
                  <p:embed/>
                </p:oleObj>
              </mc:Choice>
              <mc:Fallback>
                <p:oleObj name="Equation" r:id="rId3" imgW="17017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838200"/>
                        <a:ext cx="4784725" cy="135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2999" name="Text Box 7"/>
          <p:cNvSpPr txBox="1">
            <a:spLocks noChangeArrowheads="1"/>
          </p:cNvSpPr>
          <p:nvPr/>
        </p:nvSpPr>
        <p:spPr bwMode="auto">
          <a:xfrm>
            <a:off x="0" y="2133600"/>
            <a:ext cx="8991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i="1" dirty="0">
                <a:solidFill>
                  <a:srgbClr val="FF0000"/>
                </a:solidFill>
              </a:rPr>
              <a:t>pdf(y)</a:t>
            </a:r>
            <a:r>
              <a:rPr lang="en-GB" altLang="en-US" sz="2800" dirty="0">
                <a:solidFill>
                  <a:srgbClr val="000000"/>
                </a:solidFill>
              </a:rPr>
              <a:t> is the probability density function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rgbClr val="000000"/>
                </a:solidFill>
              </a:rPr>
              <a:t>you can think of it as giving the probability of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  <a:r>
              <a:rPr lang="en-GB" altLang="en-US" sz="2800" dirty="0">
                <a:solidFill>
                  <a:srgbClr val="000000"/>
                </a:solidFill>
              </a:rPr>
              <a:t>, but technically it gives the probability of a very small interval about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  <a:r>
              <a:rPr lang="en-GB" altLang="en-US" sz="2800" dirty="0">
                <a:solidFill>
                  <a:srgbClr val="000000"/>
                </a:solidFill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rgbClr val="000000"/>
                </a:solidFill>
              </a:rPr>
              <a:t>The </a:t>
            </a:r>
            <a:r>
              <a:rPr lang="en-GB" altLang="en-US" sz="2800" i="1" dirty="0">
                <a:solidFill>
                  <a:srgbClr val="FF0000"/>
                </a:solidFill>
              </a:rPr>
              <a:t>∫</a:t>
            </a:r>
            <a:r>
              <a:rPr lang="en-GB" altLang="en-US" sz="2800" i="1" dirty="0" err="1">
                <a:solidFill>
                  <a:srgbClr val="FF0000"/>
                </a:solidFill>
              </a:rPr>
              <a:t>dy</a:t>
            </a:r>
            <a:r>
              <a:rPr lang="en-GB" altLang="en-US" sz="2800" dirty="0">
                <a:solidFill>
                  <a:srgbClr val="000000"/>
                </a:solidFill>
              </a:rPr>
              <a:t> is integration, which is analogous to adding up over </a:t>
            </a:r>
            <a:r>
              <a:rPr lang="en-GB" altLang="en-US" sz="2800" i="1" dirty="0">
                <a:solidFill>
                  <a:srgbClr val="FF0000"/>
                </a:solidFill>
              </a:rPr>
              <a:t>pdf(y)</a:t>
            </a:r>
            <a:r>
              <a:rPr lang="en-GB" altLang="en-US" sz="2800" dirty="0">
                <a:solidFill>
                  <a:srgbClr val="000000"/>
                </a:solidFill>
              </a:rPr>
              <a:t> many small intervals about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  <a:r>
              <a:rPr lang="en-GB" altLang="en-US" sz="28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64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Probability density function</a:t>
            </a:r>
          </a:p>
        </p:txBody>
      </p:sp>
      <p:sp>
        <p:nvSpPr>
          <p:cNvPr id="8550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8991600" cy="609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rgbClr val="000000"/>
                </a:solidFill>
              </a:rPr>
              <a:t>Note that </a:t>
            </a:r>
            <a:r>
              <a:rPr lang="en-GB" altLang="en-US" sz="2800" i="1" dirty="0" err="1">
                <a:solidFill>
                  <a:srgbClr val="FF0000"/>
                </a:solidFill>
              </a:rPr>
              <a:t>Pr</a:t>
            </a:r>
            <a:r>
              <a:rPr lang="en-GB" altLang="en-US" sz="2800" i="1" dirty="0">
                <a:solidFill>
                  <a:srgbClr val="FF0000"/>
                </a:solidFill>
              </a:rPr>
              <a:t>(-∞ ≤ Y ≤ ∞) = 1</a:t>
            </a:r>
            <a:r>
              <a:rPr lang="en-GB" alt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55045" name="Text Box 5"/>
          <p:cNvSpPr txBox="1">
            <a:spLocks noChangeArrowheads="1"/>
          </p:cNvSpPr>
          <p:nvPr/>
        </p:nvSpPr>
        <p:spPr bwMode="auto">
          <a:xfrm>
            <a:off x="0" y="1828800"/>
            <a:ext cx="8991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expected value, or mean, of a random variable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  <a:r>
              <a:rPr lang="en-GB" altLang="en-US" sz="2800" dirty="0"/>
              <a:t> is defined to be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It is a measure of the central location of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  <a:endParaRPr lang="en-GB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variance of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  <a:r>
              <a:rPr lang="en-GB" altLang="en-US" sz="2800" dirty="0"/>
              <a:t> is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and is a measure of the spread of the possible values of the random variable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</a:p>
        </p:txBody>
      </p:sp>
      <p:graphicFrame>
        <p:nvGraphicFramePr>
          <p:cNvPr id="855046" name="Object 6"/>
          <p:cNvGraphicFramePr>
            <a:graphicFrameLocks noChangeAspect="1"/>
          </p:cNvGraphicFramePr>
          <p:nvPr/>
        </p:nvGraphicFramePr>
        <p:xfrm>
          <a:off x="3581400" y="2209800"/>
          <a:ext cx="304800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07880" imgH="469800" progId="Equation.3">
                  <p:embed/>
                </p:oleObj>
              </mc:Choice>
              <mc:Fallback>
                <p:oleObj name="Equation" r:id="rId3" imgW="1307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09800"/>
                        <a:ext cx="3048000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50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06012"/>
              </p:ext>
            </p:extLst>
          </p:nvPr>
        </p:nvGraphicFramePr>
        <p:xfrm>
          <a:off x="3725862" y="3505200"/>
          <a:ext cx="4954588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44440" imgH="469800" progId="Equation.3">
                  <p:embed/>
                </p:oleObj>
              </mc:Choice>
              <mc:Fallback>
                <p:oleObj name="Equation" r:id="rId5" imgW="20444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862" y="3505200"/>
                        <a:ext cx="4954588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582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normal pdf</a:t>
            </a:r>
          </a:p>
        </p:txBody>
      </p:sp>
      <p:sp>
        <p:nvSpPr>
          <p:cNvPr id="859139" name="Text Box 3"/>
          <p:cNvSpPr txBox="1">
            <a:spLocks noChangeArrowheads="1"/>
          </p:cNvSpPr>
          <p:nvPr/>
        </p:nvSpPr>
        <p:spPr bwMode="auto">
          <a:xfrm>
            <a:off x="0" y="838200"/>
            <a:ext cx="8991600" cy="4038600"/>
          </a:xfrm>
          <a:prstGeom prst="rect">
            <a:avLst/>
          </a:prstGeom>
          <a:solidFill>
            <a:srgbClr val="FFFED2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Many people have heard of the normal distribution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It is commonly used to describe real valued measurements (length, weight, </a:t>
            </a:r>
            <a:r>
              <a:rPr lang="en-GB" altLang="en-US" sz="2800" dirty="0" err="1"/>
              <a:t>etc</a:t>
            </a:r>
            <a:r>
              <a:rPr lang="en-GB" altLang="en-US" sz="2800" dirty="0"/>
              <a:t>);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Less useful for counts and proportions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normal </a:t>
            </a:r>
            <a:r>
              <a:rPr lang="en-GB" altLang="en-US" sz="2800" i="1" dirty="0">
                <a:solidFill>
                  <a:srgbClr val="FF0000"/>
                </a:solidFill>
              </a:rPr>
              <a:t>pdf</a:t>
            </a:r>
            <a:r>
              <a:rPr lang="en-GB" altLang="en-US" sz="2800" dirty="0"/>
              <a:t> is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mean is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, and the variance is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/>
              <a:t>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standard deviation is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GB" altLang="en-US" sz="2800" dirty="0"/>
              <a:t> = </a:t>
            </a:r>
            <a:r>
              <a:rPr lang="en-US" altLang="en-US" sz="2800" i="1" dirty="0" err="1">
                <a:solidFill>
                  <a:srgbClr val="FF0000"/>
                </a:solidFill>
              </a:rPr>
              <a:t>sqrt</a:t>
            </a:r>
            <a:r>
              <a:rPr lang="en-US" altLang="en-US" sz="2800" i="1" dirty="0">
                <a:solidFill>
                  <a:srgbClr val="FF0000"/>
                </a:solidFill>
              </a:rPr>
              <a:t>{</a:t>
            </a:r>
            <a:r>
              <a:rPr lang="en-US" altLang="en-US" sz="2800" i="1" dirty="0" err="1">
                <a:solidFill>
                  <a:srgbClr val="FF0000"/>
                </a:solidFill>
              </a:rPr>
              <a:t>Var</a:t>
            </a:r>
            <a:r>
              <a:rPr lang="en-US" altLang="en-US" sz="2800" i="1" dirty="0">
                <a:solidFill>
                  <a:srgbClr val="FF0000"/>
                </a:solidFill>
              </a:rPr>
              <a:t>(Y)}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 and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/>
              <a:t> are parameters of the </a:t>
            </a:r>
            <a:r>
              <a:rPr lang="en-GB" altLang="en-US" sz="2800" i="1" dirty="0">
                <a:solidFill>
                  <a:srgbClr val="FF0000"/>
                </a:solidFill>
              </a:rPr>
              <a:t>pdf</a:t>
            </a:r>
            <a:r>
              <a:rPr lang="en-GB" altLang="en-US" sz="2800" dirty="0"/>
              <a:t>, usually they are unknown</a:t>
            </a:r>
          </a:p>
        </p:txBody>
      </p:sp>
      <p:graphicFrame>
        <p:nvGraphicFramePr>
          <p:cNvPr id="859140" name="Object 4"/>
          <p:cNvGraphicFramePr>
            <a:graphicFrameLocks noChangeAspect="1"/>
          </p:cNvGraphicFramePr>
          <p:nvPr/>
        </p:nvGraphicFramePr>
        <p:xfrm>
          <a:off x="3533775" y="3189288"/>
          <a:ext cx="5078413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95200" imgH="507960" progId="Equation.3">
                  <p:embed/>
                </p:oleObj>
              </mc:Choice>
              <mc:Fallback>
                <p:oleObj name="Equation" r:id="rId3" imgW="20952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3189288"/>
                        <a:ext cx="5078413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757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normal pdf</a:t>
            </a:r>
          </a:p>
        </p:txBody>
      </p:sp>
      <p:sp>
        <p:nvSpPr>
          <p:cNvPr id="861187" name="Text Box 3"/>
          <p:cNvSpPr txBox="1">
            <a:spLocks noChangeArrowheads="1"/>
          </p:cNvSpPr>
          <p:nvPr/>
        </p:nvSpPr>
        <p:spPr bwMode="auto">
          <a:xfrm>
            <a:off x="0" y="838200"/>
            <a:ext cx="89916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The normal distribution is symmetric about </a:t>
            </a:r>
            <a:r>
              <a:rPr lang="el-GR" altLang="en-US" sz="2800" i="1">
                <a:solidFill>
                  <a:srgbClr val="FF0000"/>
                </a:solidFill>
              </a:rPr>
              <a:t>μ</a:t>
            </a:r>
            <a:r>
              <a:rPr lang="en-GB" altLang="en-US" sz="2800"/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It is really easy in R to look at this</a:t>
            </a:r>
          </a:p>
        </p:txBody>
      </p:sp>
      <p:sp>
        <p:nvSpPr>
          <p:cNvPr id="861188" name="Rectangle 4"/>
          <p:cNvSpPr>
            <a:spLocks noChangeArrowheads="1"/>
          </p:cNvSpPr>
          <p:nvPr/>
        </p:nvSpPr>
        <p:spPr bwMode="auto">
          <a:xfrm>
            <a:off x="457200" y="2438400"/>
            <a:ext cx="4572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random.y = rnorm(n=1000,mean=10,sd=2)</a:t>
            </a:r>
          </a:p>
          <a:p>
            <a:r>
              <a:rPr lang="en-US" altLang="en-US"/>
              <a:t>hist(random.y)</a:t>
            </a:r>
          </a:p>
          <a:p>
            <a:r>
              <a:rPr lang="en-US" altLang="en-US"/>
              <a:t>abline(v=10,col='red')</a:t>
            </a:r>
          </a:p>
        </p:txBody>
      </p:sp>
      <p:pic>
        <p:nvPicPr>
          <p:cNvPr id="861189" name="Picture 5" descr="nor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47244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1190" name="AutoShape 6"/>
          <p:cNvSpPr>
            <a:spLocks/>
          </p:cNvSpPr>
          <p:nvPr/>
        </p:nvSpPr>
        <p:spPr bwMode="auto">
          <a:xfrm>
            <a:off x="3124200" y="3505200"/>
            <a:ext cx="1219200" cy="1257300"/>
          </a:xfrm>
          <a:prstGeom prst="borderCallout1">
            <a:avLst>
              <a:gd name="adj1" fmla="val 9093"/>
              <a:gd name="adj2" fmla="val -6250"/>
              <a:gd name="adj3" fmla="val -55556"/>
              <a:gd name="adj4" fmla="val -81250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Normal random number generator </a:t>
            </a:r>
          </a:p>
        </p:txBody>
      </p:sp>
      <p:sp>
        <p:nvSpPr>
          <p:cNvPr id="861191" name="AutoShape 7"/>
          <p:cNvSpPr>
            <a:spLocks/>
          </p:cNvSpPr>
          <p:nvPr/>
        </p:nvSpPr>
        <p:spPr bwMode="auto">
          <a:xfrm>
            <a:off x="1524000" y="3886200"/>
            <a:ext cx="1219200" cy="990600"/>
          </a:xfrm>
          <a:prstGeom prst="borderCallout1">
            <a:avLst>
              <a:gd name="adj1" fmla="val 11537"/>
              <a:gd name="adj2" fmla="val -6250"/>
              <a:gd name="adj3" fmla="val -89745"/>
              <a:gd name="adj4" fmla="val -6041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Produce a histogram</a:t>
            </a:r>
          </a:p>
        </p:txBody>
      </p:sp>
      <p:sp>
        <p:nvSpPr>
          <p:cNvPr id="861192" name="AutoShape 8"/>
          <p:cNvSpPr>
            <a:spLocks/>
          </p:cNvSpPr>
          <p:nvPr/>
        </p:nvSpPr>
        <p:spPr bwMode="auto">
          <a:xfrm>
            <a:off x="381000" y="5257800"/>
            <a:ext cx="4800600" cy="1295400"/>
          </a:xfrm>
          <a:prstGeom prst="borderCallout1">
            <a:avLst>
              <a:gd name="adj1" fmla="val 8824"/>
              <a:gd name="adj2" fmla="val 101588"/>
              <a:gd name="adj3" fmla="val -61153"/>
              <a:gd name="adj4" fmla="val 127116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histogram gives the number of y’s (from the n=1000 generated) that are in each interval indicated on the x-axis; i.e. 200 y’s between 9 and 10, etc</a:t>
            </a:r>
          </a:p>
        </p:txBody>
      </p:sp>
    </p:spTree>
    <p:extLst>
      <p:ext uri="{BB962C8B-B14F-4D97-AF65-F5344CB8AC3E}">
        <p14:creationId xmlns:p14="http://schemas.microsoft.com/office/powerpoint/2010/main" val="2328479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normal pdf</a:t>
            </a:r>
          </a:p>
        </p:txBody>
      </p:sp>
      <p:sp>
        <p:nvSpPr>
          <p:cNvPr id="863235" name="Text Box 3"/>
          <p:cNvSpPr txBox="1">
            <a:spLocks noChangeArrowheads="1"/>
          </p:cNvSpPr>
          <p:nvPr/>
        </p:nvSpPr>
        <p:spPr bwMode="auto">
          <a:xfrm>
            <a:off x="0" y="838200"/>
            <a:ext cx="8991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This was a large sample size, and</a:t>
            </a:r>
          </a:p>
        </p:txBody>
      </p:sp>
      <p:sp>
        <p:nvSpPr>
          <p:cNvPr id="863238" name="AutoShape 6"/>
          <p:cNvSpPr>
            <a:spLocks/>
          </p:cNvSpPr>
          <p:nvPr/>
        </p:nvSpPr>
        <p:spPr bwMode="auto">
          <a:xfrm>
            <a:off x="5105400" y="3733800"/>
            <a:ext cx="2971800" cy="2057400"/>
          </a:xfrm>
          <a:prstGeom prst="borderCallout1">
            <a:avLst>
              <a:gd name="adj1" fmla="val 5556"/>
              <a:gd name="adj2" fmla="val -2565"/>
              <a:gd name="adj3" fmla="val -9875"/>
              <a:gd name="adj4" fmla="val -26495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True mean was 10, and true std. dev. was 2. A sample of size 1000 can give very precise estimates of population parameters</a:t>
            </a:r>
          </a:p>
        </p:txBody>
      </p:sp>
      <p:sp>
        <p:nvSpPr>
          <p:cNvPr id="863240" name="Rectangle 8"/>
          <p:cNvSpPr>
            <a:spLocks noChangeArrowheads="1"/>
          </p:cNvSpPr>
          <p:nvPr/>
        </p:nvSpPr>
        <p:spPr bwMode="auto">
          <a:xfrm>
            <a:off x="1524000" y="19812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&gt; mean(random.y)</a:t>
            </a:r>
          </a:p>
          <a:p>
            <a:r>
              <a:rPr lang="en-US" altLang="en-US"/>
              <a:t>[1] 9.993741</a:t>
            </a:r>
          </a:p>
          <a:p>
            <a:r>
              <a:rPr lang="en-US" altLang="en-US"/>
              <a:t>&gt; var(random.y)</a:t>
            </a:r>
          </a:p>
          <a:p>
            <a:r>
              <a:rPr lang="en-US" altLang="en-US"/>
              <a:t>[1] 3.923442</a:t>
            </a:r>
          </a:p>
          <a:p>
            <a:r>
              <a:rPr lang="en-US" altLang="en-US"/>
              <a:t>&gt; sqrt(var(random.y))</a:t>
            </a:r>
          </a:p>
          <a:p>
            <a:r>
              <a:rPr lang="en-US" altLang="en-US"/>
              <a:t>[1] 1.980768</a:t>
            </a:r>
          </a:p>
        </p:txBody>
      </p:sp>
    </p:spTree>
    <p:extLst>
      <p:ext uri="{BB962C8B-B14F-4D97-AF65-F5344CB8AC3E}">
        <p14:creationId xmlns:p14="http://schemas.microsoft.com/office/powerpoint/2010/main" val="184751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Fitting models with data</a:t>
            </a:r>
          </a:p>
        </p:txBody>
      </p:sp>
      <p:sp>
        <p:nvSpPr>
          <p:cNvPr id="77312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5105400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Data can provide an objective means to estimate parameters.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If we have some data from surveys or elsewhere that are measurements of the state of the stock over some period of time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then we can find values of the model parameters that ensure that the model agrees as close as possible to the data</a:t>
            </a:r>
          </a:p>
        </p:txBody>
      </p:sp>
    </p:spTree>
    <p:extLst>
      <p:ext uri="{BB962C8B-B14F-4D97-AF65-F5344CB8AC3E}">
        <p14:creationId xmlns:p14="http://schemas.microsoft.com/office/powerpoint/2010/main" val="1426088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normal pdf</a:t>
            </a:r>
          </a:p>
        </p:txBody>
      </p:sp>
      <p:sp>
        <p:nvSpPr>
          <p:cNvPr id="865283" name="Text Box 3"/>
          <p:cNvSpPr txBox="1">
            <a:spLocks noChangeArrowheads="1"/>
          </p:cNvSpPr>
          <p:nvPr/>
        </p:nvSpPr>
        <p:spPr bwMode="auto">
          <a:xfrm>
            <a:off x="0" y="838200"/>
            <a:ext cx="89916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Values close to the mean </a:t>
            </a:r>
            <a:r>
              <a:rPr lang="el-GR" altLang="en-US" sz="2800" i="1">
                <a:solidFill>
                  <a:srgbClr val="FF0000"/>
                </a:solidFill>
              </a:rPr>
              <a:t>μ </a:t>
            </a:r>
            <a:r>
              <a:rPr lang="en-GB" altLang="en-US" sz="2800"/>
              <a:t>are more likely that values far from </a:t>
            </a:r>
            <a:r>
              <a:rPr lang="el-GR" altLang="en-US" sz="2800" i="1">
                <a:solidFill>
                  <a:srgbClr val="FF0000"/>
                </a:solidFill>
              </a:rPr>
              <a:t>μ</a:t>
            </a:r>
            <a:r>
              <a:rPr lang="en-GB" altLang="en-US" sz="2800"/>
              <a:t>.</a:t>
            </a:r>
          </a:p>
        </p:txBody>
      </p:sp>
      <p:pic>
        <p:nvPicPr>
          <p:cNvPr id="865285" name="Picture 5" descr="nor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363788"/>
            <a:ext cx="32766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5288" name="Rectangle 8"/>
          <p:cNvSpPr>
            <a:spLocks noChangeArrowheads="1"/>
          </p:cNvSpPr>
          <p:nvPr/>
        </p:nvSpPr>
        <p:spPr bwMode="auto">
          <a:xfrm>
            <a:off x="381000" y="2057400"/>
            <a:ext cx="56388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&gt; n=1000</a:t>
            </a:r>
          </a:p>
          <a:p>
            <a:r>
              <a:rPr lang="en-US" altLang="en-US"/>
              <a:t>&gt; length(random.y[random.y&lt;=7])/n</a:t>
            </a:r>
          </a:p>
          <a:p>
            <a:r>
              <a:rPr lang="en-US" altLang="en-US"/>
              <a:t>[1] 0.063</a:t>
            </a:r>
          </a:p>
          <a:p>
            <a:r>
              <a:rPr lang="en-US" altLang="en-US"/>
              <a:t>&gt; length(random.y[random.y&gt;=13])/n</a:t>
            </a:r>
          </a:p>
          <a:p>
            <a:r>
              <a:rPr lang="en-US" altLang="en-US"/>
              <a:t>[1] 0.072</a:t>
            </a:r>
          </a:p>
          <a:p>
            <a:r>
              <a:rPr lang="en-US" altLang="en-US"/>
              <a:t>&gt; length(random.y[(random.y&gt;=9)&amp;(random.y&lt;=11)])/n</a:t>
            </a:r>
          </a:p>
          <a:p>
            <a:r>
              <a:rPr lang="en-US" altLang="en-US"/>
              <a:t>[1] 0.392</a:t>
            </a:r>
          </a:p>
        </p:txBody>
      </p:sp>
      <p:sp>
        <p:nvSpPr>
          <p:cNvPr id="865289" name="AutoShape 9"/>
          <p:cNvSpPr>
            <a:spLocks/>
          </p:cNvSpPr>
          <p:nvPr/>
        </p:nvSpPr>
        <p:spPr bwMode="auto">
          <a:xfrm>
            <a:off x="4572000" y="1447800"/>
            <a:ext cx="3810000" cy="381000"/>
          </a:xfrm>
          <a:prstGeom prst="borderCallout1">
            <a:avLst>
              <a:gd name="adj1" fmla="val 30000"/>
              <a:gd name="adj2" fmla="val -2000"/>
              <a:gd name="adj3" fmla="val 219167"/>
              <a:gd name="adj4" fmla="val -15292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fraction of random y’s less than 7</a:t>
            </a:r>
          </a:p>
        </p:txBody>
      </p:sp>
      <p:sp>
        <p:nvSpPr>
          <p:cNvPr id="865290" name="AutoShape 10"/>
          <p:cNvSpPr>
            <a:spLocks/>
          </p:cNvSpPr>
          <p:nvPr/>
        </p:nvSpPr>
        <p:spPr bwMode="auto">
          <a:xfrm>
            <a:off x="4572000" y="1905000"/>
            <a:ext cx="3810000" cy="381000"/>
          </a:xfrm>
          <a:prstGeom prst="borderCallout1">
            <a:avLst>
              <a:gd name="adj1" fmla="val 30000"/>
              <a:gd name="adj2" fmla="val -2000"/>
              <a:gd name="adj3" fmla="val 264583"/>
              <a:gd name="adj4" fmla="val -1158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fraction of random y’s &gt;= 13</a:t>
            </a:r>
          </a:p>
        </p:txBody>
      </p:sp>
      <p:sp>
        <p:nvSpPr>
          <p:cNvPr id="865291" name="AutoShape 11"/>
          <p:cNvSpPr>
            <a:spLocks/>
          </p:cNvSpPr>
          <p:nvPr/>
        </p:nvSpPr>
        <p:spPr bwMode="auto">
          <a:xfrm>
            <a:off x="2667000" y="5029200"/>
            <a:ext cx="2362200" cy="1143000"/>
          </a:xfrm>
          <a:prstGeom prst="borderCallout1">
            <a:avLst>
              <a:gd name="adj1" fmla="val 10000"/>
              <a:gd name="adj2" fmla="val -3227"/>
              <a:gd name="adj3" fmla="val -73611"/>
              <a:gd name="adj4" fmla="val -5033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fraction of random y’s &gt;=9 and &lt;= 11</a:t>
            </a:r>
          </a:p>
          <a:p>
            <a:r>
              <a:rPr lang="en-US" altLang="en-US"/>
              <a:t>i.e. 392/1000=0.392</a:t>
            </a:r>
          </a:p>
        </p:txBody>
      </p:sp>
      <p:sp>
        <p:nvSpPr>
          <p:cNvPr id="865293" name="AutoShape 13"/>
          <p:cNvSpPr>
            <a:spLocks/>
          </p:cNvSpPr>
          <p:nvPr/>
        </p:nvSpPr>
        <p:spPr bwMode="auto">
          <a:xfrm rot="5226815">
            <a:off x="7581900" y="2781300"/>
            <a:ext cx="304800" cy="381000"/>
          </a:xfrm>
          <a:prstGeom prst="leftBrace">
            <a:avLst>
              <a:gd name="adj1" fmla="val 104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65295" name="Line 15"/>
          <p:cNvSpPr>
            <a:spLocks noChangeShapeType="1"/>
          </p:cNvSpPr>
          <p:nvPr/>
        </p:nvSpPr>
        <p:spPr bwMode="auto">
          <a:xfrm flipV="1">
            <a:off x="5105400" y="2895600"/>
            <a:ext cx="2590800" cy="2362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6222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336" name="Picture 8" descr="nor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0"/>
          <a:stretch>
            <a:fillRect/>
          </a:stretch>
        </p:blipFill>
        <p:spPr bwMode="auto">
          <a:xfrm>
            <a:off x="2971800" y="2963863"/>
            <a:ext cx="3062288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4494" y="-33337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The normal pdf</a:t>
            </a:r>
          </a:p>
        </p:txBody>
      </p:sp>
      <p:sp>
        <p:nvSpPr>
          <p:cNvPr id="867331" name="Text Box 3"/>
          <p:cNvSpPr txBox="1">
            <a:spLocks noChangeArrowheads="1"/>
          </p:cNvSpPr>
          <p:nvPr/>
        </p:nvSpPr>
        <p:spPr bwMode="auto">
          <a:xfrm>
            <a:off x="-152400" y="838200"/>
            <a:ext cx="91440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It is easy to compute these probabilities exactly in R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 err="1"/>
              <a:t>Pnorm</a:t>
            </a:r>
            <a:r>
              <a:rPr lang="en-GB" altLang="en-US" sz="2800" dirty="0"/>
              <a:t>(…) computes </a:t>
            </a:r>
            <a:r>
              <a:rPr lang="en-GB" altLang="en-US" sz="2800" i="1" dirty="0" err="1">
                <a:solidFill>
                  <a:srgbClr val="FF0000"/>
                </a:solidFill>
              </a:rPr>
              <a:t>Pr</a:t>
            </a:r>
            <a:r>
              <a:rPr lang="en-GB" altLang="en-US" sz="2800" i="1" dirty="0">
                <a:solidFill>
                  <a:srgbClr val="FF0000"/>
                </a:solidFill>
              </a:rPr>
              <a:t>(Y ≤ q)</a:t>
            </a:r>
            <a:r>
              <a:rPr lang="en-GB" altLang="en-US" sz="2800" dirty="0"/>
              <a:t>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Note that </a:t>
            </a:r>
            <a:r>
              <a:rPr lang="en-GB" altLang="en-US" sz="2800" i="1" dirty="0" err="1">
                <a:solidFill>
                  <a:srgbClr val="FF0000"/>
                </a:solidFill>
              </a:rPr>
              <a:t>Pr</a:t>
            </a:r>
            <a:r>
              <a:rPr lang="en-GB" altLang="en-US" sz="2800" i="1" dirty="0">
                <a:solidFill>
                  <a:srgbClr val="FF0000"/>
                </a:solidFill>
              </a:rPr>
              <a:t>(q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2800" i="1" dirty="0">
                <a:solidFill>
                  <a:srgbClr val="FF0000"/>
                </a:solidFill>
              </a:rPr>
              <a:t> ≤ Y ≤ q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2</a:t>
            </a:r>
            <a:r>
              <a:rPr lang="en-GB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 = </a:t>
            </a:r>
            <a:r>
              <a:rPr lang="en-GB" altLang="en-US" sz="2800" i="1" dirty="0" err="1">
                <a:solidFill>
                  <a:srgbClr val="FF0000"/>
                </a:solidFill>
              </a:rPr>
              <a:t>Pr</a:t>
            </a:r>
            <a:r>
              <a:rPr lang="en-GB" altLang="en-US" sz="2800" i="1" dirty="0">
                <a:solidFill>
                  <a:srgbClr val="FF0000"/>
                </a:solidFill>
              </a:rPr>
              <a:t>(Y ≤ q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2</a:t>
            </a:r>
            <a:r>
              <a:rPr lang="en-GB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 - </a:t>
            </a:r>
            <a:r>
              <a:rPr lang="en-GB" altLang="en-US" sz="2800" i="1" dirty="0" err="1">
                <a:solidFill>
                  <a:srgbClr val="FF0000"/>
                </a:solidFill>
              </a:rPr>
              <a:t>Pr</a:t>
            </a:r>
            <a:r>
              <a:rPr lang="en-GB" altLang="en-US" sz="2800" i="1" dirty="0">
                <a:solidFill>
                  <a:srgbClr val="FF0000"/>
                </a:solidFill>
              </a:rPr>
              <a:t>(Y ≤ q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 </a:t>
            </a:r>
          </a:p>
        </p:txBody>
      </p:sp>
      <p:pic>
        <p:nvPicPr>
          <p:cNvPr id="867334" name="Picture 6" descr="norm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0"/>
          <a:stretch>
            <a:fillRect/>
          </a:stretch>
        </p:blipFill>
        <p:spPr bwMode="auto">
          <a:xfrm>
            <a:off x="0" y="2971800"/>
            <a:ext cx="3048000" cy="251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7335" name="Rectangle 7"/>
          <p:cNvSpPr>
            <a:spLocks noChangeArrowheads="1"/>
          </p:cNvSpPr>
          <p:nvPr/>
        </p:nvSpPr>
        <p:spPr bwMode="auto">
          <a:xfrm>
            <a:off x="2819400" y="3657600"/>
            <a:ext cx="381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/>
              <a:t>-</a:t>
            </a:r>
          </a:p>
        </p:txBody>
      </p:sp>
      <p:sp>
        <p:nvSpPr>
          <p:cNvPr id="867338" name="Rectangle 10"/>
          <p:cNvSpPr>
            <a:spLocks noChangeArrowheads="1"/>
          </p:cNvSpPr>
          <p:nvPr/>
        </p:nvSpPr>
        <p:spPr bwMode="auto">
          <a:xfrm>
            <a:off x="5791200" y="3733800"/>
            <a:ext cx="381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/>
              <a:t>=</a:t>
            </a:r>
          </a:p>
        </p:txBody>
      </p:sp>
      <p:pic>
        <p:nvPicPr>
          <p:cNvPr id="867339" name="Picture 11" descr="norm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0"/>
          <a:stretch>
            <a:fillRect/>
          </a:stretch>
        </p:blipFill>
        <p:spPr bwMode="auto">
          <a:xfrm>
            <a:off x="6081713" y="2963863"/>
            <a:ext cx="3062287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7340" name="Rectangle 12"/>
          <p:cNvSpPr>
            <a:spLocks noChangeArrowheads="1"/>
          </p:cNvSpPr>
          <p:nvPr/>
        </p:nvSpPr>
        <p:spPr bwMode="auto">
          <a:xfrm>
            <a:off x="381000" y="5562600"/>
            <a:ext cx="601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pnorm(11, mean=10, sd=2) - pnorm(9, mean=10, sd=2)</a:t>
            </a:r>
          </a:p>
          <a:p>
            <a:r>
              <a:rPr lang="en-US" altLang="en-US"/>
              <a:t>[1] 0.3829249</a:t>
            </a:r>
          </a:p>
        </p:txBody>
      </p:sp>
      <p:sp>
        <p:nvSpPr>
          <p:cNvPr id="867341" name="AutoShape 13"/>
          <p:cNvSpPr>
            <a:spLocks/>
          </p:cNvSpPr>
          <p:nvPr/>
        </p:nvSpPr>
        <p:spPr bwMode="auto">
          <a:xfrm>
            <a:off x="6400800" y="5715000"/>
            <a:ext cx="2362200" cy="609600"/>
          </a:xfrm>
          <a:prstGeom prst="borderCallout1">
            <a:avLst>
              <a:gd name="adj1" fmla="val 18750"/>
              <a:gd name="adj2" fmla="val -3227"/>
              <a:gd name="adj3" fmla="val 67190"/>
              <a:gd name="adj4" fmla="val -192542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close to 0.392 for the 1000 random y’s</a:t>
            </a:r>
          </a:p>
        </p:txBody>
      </p:sp>
    </p:spTree>
    <p:extLst>
      <p:ext uri="{BB962C8B-B14F-4D97-AF65-F5344CB8AC3E}">
        <p14:creationId xmlns:p14="http://schemas.microsoft.com/office/powerpoint/2010/main" val="1437473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84" name="AutoShape 8"/>
          <p:cNvSpPr>
            <a:spLocks/>
          </p:cNvSpPr>
          <p:nvPr/>
        </p:nvSpPr>
        <p:spPr bwMode="auto">
          <a:xfrm>
            <a:off x="4419600" y="3200400"/>
            <a:ext cx="3352800" cy="685800"/>
          </a:xfrm>
          <a:prstGeom prst="borderCallout1">
            <a:avLst>
              <a:gd name="adj1" fmla="val 16667"/>
              <a:gd name="adj2" fmla="val -2273"/>
              <a:gd name="adj3" fmla="val 79630"/>
              <a:gd name="adj4" fmla="val -79926"/>
            </a:avLst>
          </a:prstGeom>
          <a:solidFill>
            <a:srgbClr val="FFFF99"/>
          </a:solidFill>
          <a:ln w="25400">
            <a:solidFill>
              <a:srgbClr val="B2B2B2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5% of values are less than 6.71, and 95% are greater</a:t>
            </a:r>
          </a:p>
        </p:txBody>
      </p:sp>
      <p:sp>
        <p:nvSpPr>
          <p:cNvPr id="869383" name="AutoShape 7"/>
          <p:cNvSpPr>
            <a:spLocks/>
          </p:cNvSpPr>
          <p:nvPr/>
        </p:nvSpPr>
        <p:spPr bwMode="auto">
          <a:xfrm>
            <a:off x="4419600" y="2438400"/>
            <a:ext cx="3429000" cy="685800"/>
          </a:xfrm>
          <a:prstGeom prst="borderCallout1">
            <a:avLst>
              <a:gd name="adj1" fmla="val 16667"/>
              <a:gd name="adj2" fmla="val -2222"/>
              <a:gd name="adj3" fmla="val 94444"/>
              <a:gd name="adj4" fmla="val -77778"/>
            </a:avLst>
          </a:prstGeom>
          <a:solidFill>
            <a:srgbClr val="FFFF99"/>
          </a:solidFill>
          <a:ln w="25400">
            <a:solidFill>
              <a:srgbClr val="B2B2B2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95% of values are less than 13.29, and 5% greater</a:t>
            </a:r>
          </a:p>
        </p:txBody>
      </p:sp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normal pdf</a:t>
            </a:r>
          </a:p>
        </p:txBody>
      </p:sp>
      <p:sp>
        <p:nvSpPr>
          <p:cNvPr id="869379" name="Text Box 3"/>
          <p:cNvSpPr txBox="1">
            <a:spLocks noChangeArrowheads="1"/>
          </p:cNvSpPr>
          <p:nvPr/>
        </p:nvSpPr>
        <p:spPr bwMode="auto">
          <a:xfrm>
            <a:off x="0" y="838200"/>
            <a:ext cx="89916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Quantiles are also easy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A quantile is the value </a:t>
            </a:r>
            <a:r>
              <a:rPr lang="en-GB" altLang="en-US" sz="2800">
                <a:solidFill>
                  <a:srgbClr val="FF0000"/>
                </a:solidFill>
              </a:rPr>
              <a:t>y</a:t>
            </a:r>
            <a:r>
              <a:rPr lang="el-GR" altLang="en-US" sz="2800" baseline="-25000">
                <a:solidFill>
                  <a:srgbClr val="FF0000"/>
                </a:solidFill>
              </a:rPr>
              <a:t>α</a:t>
            </a:r>
            <a:r>
              <a:rPr lang="en-GB" altLang="en-US" sz="2800"/>
              <a:t> such that </a:t>
            </a:r>
            <a:r>
              <a:rPr lang="en-GB" altLang="en-US" sz="2800">
                <a:solidFill>
                  <a:srgbClr val="FF0000"/>
                </a:solidFill>
              </a:rPr>
              <a:t>Pr(Y ≤ y</a:t>
            </a:r>
            <a:r>
              <a:rPr lang="el-GR" altLang="en-US" sz="2800" baseline="-25000">
                <a:solidFill>
                  <a:srgbClr val="FF0000"/>
                </a:solidFill>
              </a:rPr>
              <a:t>α</a:t>
            </a:r>
            <a:r>
              <a:rPr lang="en-GB" altLang="en-US" sz="2800">
                <a:solidFill>
                  <a:srgbClr val="FF0000"/>
                </a:solidFill>
              </a:rPr>
              <a:t>) = </a:t>
            </a:r>
            <a:r>
              <a:rPr lang="el-GR" altLang="en-US" sz="2800">
                <a:solidFill>
                  <a:srgbClr val="FF0000"/>
                </a:solidFill>
              </a:rPr>
              <a:t>α</a:t>
            </a: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304800" y="2667000"/>
            <a:ext cx="45720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&gt; qnorm(0.95, mean=10, sd=2)</a:t>
            </a:r>
          </a:p>
          <a:p>
            <a:r>
              <a:rPr lang="en-US" altLang="en-US"/>
              <a:t>[1] 13.28971</a:t>
            </a:r>
          </a:p>
          <a:p>
            <a:r>
              <a:rPr lang="en-US" altLang="en-US"/>
              <a:t>&gt; qnorm(0.05, mean=10, sd=2)</a:t>
            </a:r>
          </a:p>
          <a:p>
            <a:r>
              <a:rPr lang="en-US" altLang="en-US"/>
              <a:t>[1] 6.710293</a:t>
            </a:r>
          </a:p>
          <a:p>
            <a:r>
              <a:rPr lang="en-US" altLang="en-US"/>
              <a:t>&gt; </a:t>
            </a:r>
          </a:p>
        </p:txBody>
      </p:sp>
      <p:sp>
        <p:nvSpPr>
          <p:cNvPr id="869386" name="Text Box 10"/>
          <p:cNvSpPr txBox="1">
            <a:spLocks noChangeArrowheads="1"/>
          </p:cNvSpPr>
          <p:nvPr/>
        </p:nvSpPr>
        <p:spPr bwMode="auto">
          <a:xfrm>
            <a:off x="0" y="4114800"/>
            <a:ext cx="89916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400"/>
              <a:t>90% of responses will be less than 13.29 but greater than 6.71; that is, </a:t>
            </a:r>
            <a:r>
              <a:rPr lang="en-GB" altLang="en-US" sz="2400" i="1">
                <a:solidFill>
                  <a:srgbClr val="FF0000"/>
                </a:solidFill>
              </a:rPr>
              <a:t>Pr(6.71 ≤ Y ≤ 13.29) = 0.9</a:t>
            </a:r>
            <a:endParaRPr lang="el-GR" altLang="en-US" sz="2400" i="1">
              <a:solidFill>
                <a:srgbClr val="FF0000"/>
              </a:solidFill>
            </a:endParaRPr>
          </a:p>
        </p:txBody>
      </p:sp>
      <p:sp>
        <p:nvSpPr>
          <p:cNvPr id="869387" name="Rectangle 11"/>
          <p:cNvSpPr>
            <a:spLocks noChangeArrowheads="1"/>
          </p:cNvSpPr>
          <p:nvPr/>
        </p:nvSpPr>
        <p:spPr bwMode="auto">
          <a:xfrm>
            <a:off x="304800" y="52578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/>
              <a:t>length(random.y[(random.y&gt;=6.71)&amp;(random.y&lt;=13.29)])/n</a:t>
            </a:r>
          </a:p>
          <a:p>
            <a:r>
              <a:rPr lang="en-US" altLang="en-US" sz="2400"/>
              <a:t>[1] 0.902</a:t>
            </a:r>
          </a:p>
        </p:txBody>
      </p:sp>
    </p:spTree>
    <p:extLst>
      <p:ext uri="{BB962C8B-B14F-4D97-AF65-F5344CB8AC3E}">
        <p14:creationId xmlns:p14="http://schemas.microsoft.com/office/powerpoint/2010/main" val="2005063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Other pdf’s</a:t>
            </a:r>
          </a:p>
        </p:txBody>
      </p:sp>
      <p:sp>
        <p:nvSpPr>
          <p:cNvPr id="871432" name="Rectangle 8"/>
          <p:cNvSpPr>
            <a:spLocks noChangeArrowheads="1"/>
          </p:cNvSpPr>
          <p:nvPr/>
        </p:nvSpPr>
        <p:spPr bwMode="auto">
          <a:xfrm>
            <a:off x="457200" y="762000"/>
            <a:ext cx="77724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beta distribution see </a:t>
            </a:r>
            <a:r>
              <a:rPr lang="en-US" altLang="en-US" sz="2000">
                <a:latin typeface="Times New Roman" panose="02020603050405020304" pitchFamily="18" charset="0"/>
                <a:hlinkClick r:id="rId3" action="ppaction://hlinkfile"/>
              </a:rPr>
              <a:t>dbeta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binomial (including Bernoulli) distribution see </a:t>
            </a:r>
            <a:r>
              <a:rPr lang="en-US" altLang="en-US" sz="2000">
                <a:latin typeface="Times New Roman" panose="02020603050405020304" pitchFamily="18" charset="0"/>
                <a:hlinkClick r:id="rId4" action="ppaction://hlinkfile"/>
              </a:rPr>
              <a:t>dbinom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Cauchy distribution see </a:t>
            </a:r>
            <a:r>
              <a:rPr lang="en-US" altLang="en-US" sz="2000">
                <a:latin typeface="Times New Roman" panose="02020603050405020304" pitchFamily="18" charset="0"/>
                <a:hlinkClick r:id="rId5" action="ppaction://hlinkfile"/>
              </a:rPr>
              <a:t>dcauchy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chi-squared distribution see </a:t>
            </a:r>
            <a:r>
              <a:rPr lang="en-US" altLang="en-US" sz="2000">
                <a:latin typeface="Times New Roman" panose="02020603050405020304" pitchFamily="18" charset="0"/>
                <a:hlinkClick r:id="rId6" action="ppaction://hlinkfile"/>
              </a:rPr>
              <a:t>dchisq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exponential distribution see </a:t>
            </a:r>
            <a:r>
              <a:rPr lang="en-US" altLang="en-US" sz="2000">
                <a:latin typeface="Times New Roman" panose="02020603050405020304" pitchFamily="18" charset="0"/>
                <a:hlinkClick r:id="rId7" action="ppaction://hlinkfile"/>
              </a:rPr>
              <a:t>dexp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F distribution see </a:t>
            </a:r>
            <a:r>
              <a:rPr lang="en-US" altLang="en-US" sz="2000">
                <a:latin typeface="Times New Roman" panose="02020603050405020304" pitchFamily="18" charset="0"/>
                <a:hlinkClick r:id="rId8" action="ppaction://hlinkfile"/>
              </a:rPr>
              <a:t>df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gamma distribution see </a:t>
            </a:r>
            <a:r>
              <a:rPr lang="en-US" altLang="en-US" sz="2000">
                <a:latin typeface="Times New Roman" panose="02020603050405020304" pitchFamily="18" charset="0"/>
                <a:hlinkClick r:id="rId9" action="ppaction://hlinkfile"/>
              </a:rPr>
              <a:t>dgamma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geometric distribution see </a:t>
            </a:r>
            <a:r>
              <a:rPr lang="en-US" altLang="en-US" sz="2000">
                <a:latin typeface="Times New Roman" panose="02020603050405020304" pitchFamily="18" charset="0"/>
                <a:hlinkClick r:id="rId10" action="ppaction://hlinkfile"/>
              </a:rPr>
              <a:t>dgeom</a:t>
            </a:r>
            <a:r>
              <a:rPr lang="en-US" altLang="en-US" sz="2000">
                <a:latin typeface="Times New Roman" panose="02020603050405020304" pitchFamily="18" charset="0"/>
              </a:rPr>
              <a:t>. (This is also a special case of the negative binomial.)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hypergeometric distribution see </a:t>
            </a:r>
            <a:r>
              <a:rPr lang="en-US" altLang="en-US" sz="2000">
                <a:latin typeface="Times New Roman" panose="02020603050405020304" pitchFamily="18" charset="0"/>
                <a:hlinkClick r:id="rId11" action="ppaction://hlinkfile"/>
              </a:rPr>
              <a:t>dhyper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log-normal distribution see </a:t>
            </a:r>
            <a:r>
              <a:rPr lang="en-US" altLang="en-US" sz="2000">
                <a:latin typeface="Times New Roman" panose="02020603050405020304" pitchFamily="18" charset="0"/>
                <a:hlinkClick r:id="rId12" action="ppaction://hlinkfile"/>
              </a:rPr>
              <a:t>dlnorm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multinomial distribution see </a:t>
            </a:r>
            <a:r>
              <a:rPr lang="en-US" altLang="en-US" sz="2000">
                <a:latin typeface="Times New Roman" panose="02020603050405020304" pitchFamily="18" charset="0"/>
                <a:hlinkClick r:id="rId13" action="ppaction://hlinkfile"/>
              </a:rPr>
              <a:t>dmultinom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negative binomial distribution see </a:t>
            </a:r>
            <a:r>
              <a:rPr lang="en-US" altLang="en-US" sz="2000">
                <a:latin typeface="Times New Roman" panose="02020603050405020304" pitchFamily="18" charset="0"/>
                <a:hlinkClick r:id="rId14" action="ppaction://hlinkfile"/>
              </a:rPr>
              <a:t>dnbinom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normal distribution see </a:t>
            </a:r>
            <a:r>
              <a:rPr lang="en-US" altLang="en-US" sz="2000">
                <a:latin typeface="Times New Roman" panose="02020603050405020304" pitchFamily="18" charset="0"/>
                <a:hlinkClick r:id="rId15" action="ppaction://hlinkfile"/>
              </a:rPr>
              <a:t>dnorm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Poisson distribution see </a:t>
            </a:r>
            <a:r>
              <a:rPr lang="en-US" altLang="en-US" sz="2000">
                <a:latin typeface="Times New Roman" panose="02020603050405020304" pitchFamily="18" charset="0"/>
                <a:hlinkClick r:id="rId16" action="ppaction://hlinkfile"/>
              </a:rPr>
              <a:t>dpois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Student's t distribution see </a:t>
            </a:r>
            <a:r>
              <a:rPr lang="en-US" altLang="en-US" sz="2000">
                <a:latin typeface="Times New Roman" panose="02020603050405020304" pitchFamily="18" charset="0"/>
                <a:hlinkClick r:id="rId17" action="ppaction://hlinkfile"/>
              </a:rPr>
              <a:t>dt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uniform distribution see </a:t>
            </a:r>
            <a:r>
              <a:rPr lang="en-US" altLang="en-US" sz="2000">
                <a:latin typeface="Times New Roman" panose="02020603050405020304" pitchFamily="18" charset="0"/>
                <a:hlinkClick r:id="rId18" action="ppaction://hlinkfile"/>
              </a:rPr>
              <a:t>dunif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50000"/>
              </a:lnSpc>
              <a:spcBef>
                <a:spcPct val="50000"/>
              </a:spcBef>
              <a:spcAft>
                <a:spcPts val="100"/>
              </a:spcAft>
            </a:pPr>
            <a:r>
              <a:rPr lang="en-US" altLang="en-US" sz="2000">
                <a:latin typeface="Times New Roman" panose="02020603050405020304" pitchFamily="18" charset="0"/>
              </a:rPr>
              <a:t>For the Weibull distribution see </a:t>
            </a:r>
            <a:r>
              <a:rPr lang="en-US" altLang="en-US" sz="2000">
                <a:latin typeface="Times New Roman" panose="02020603050405020304" pitchFamily="18" charset="0"/>
                <a:hlinkClick r:id="rId19" action="ppaction://hlinkfile"/>
              </a:rPr>
              <a:t>dweibull</a:t>
            </a:r>
            <a:r>
              <a:rPr lang="en-US" altLang="en-US" sz="2000"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871433" name="Rectangle 9"/>
          <p:cNvSpPr>
            <a:spLocks noChangeArrowheads="1"/>
          </p:cNvSpPr>
          <p:nvPr/>
        </p:nvSpPr>
        <p:spPr bwMode="auto">
          <a:xfrm>
            <a:off x="457200" y="990600"/>
            <a:ext cx="6629400" cy="381000"/>
          </a:xfrm>
          <a:prstGeom prst="rect">
            <a:avLst/>
          </a:prstGeom>
          <a:solidFill>
            <a:srgbClr val="FFFF00">
              <a:alpha val="33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71434" name="Rectangle 10"/>
          <p:cNvSpPr>
            <a:spLocks noChangeArrowheads="1"/>
          </p:cNvSpPr>
          <p:nvPr/>
        </p:nvSpPr>
        <p:spPr bwMode="auto">
          <a:xfrm>
            <a:off x="533400" y="3657600"/>
            <a:ext cx="4419600" cy="381000"/>
          </a:xfrm>
          <a:prstGeom prst="rect">
            <a:avLst/>
          </a:prstGeom>
          <a:solidFill>
            <a:srgbClr val="FFFF00">
              <a:alpha val="33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71435" name="Rectangle 11"/>
          <p:cNvSpPr>
            <a:spLocks noChangeArrowheads="1"/>
          </p:cNvSpPr>
          <p:nvPr/>
        </p:nvSpPr>
        <p:spPr bwMode="auto">
          <a:xfrm>
            <a:off x="533400" y="4953000"/>
            <a:ext cx="3962400" cy="381000"/>
          </a:xfrm>
          <a:prstGeom prst="rect">
            <a:avLst/>
          </a:prstGeom>
          <a:solidFill>
            <a:srgbClr val="FFFF00">
              <a:alpha val="33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6302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likelihood</a:t>
            </a:r>
          </a:p>
        </p:txBody>
      </p:sp>
      <p:sp>
        <p:nvSpPr>
          <p:cNvPr id="873479" name="Text Box 7"/>
          <p:cNvSpPr txBox="1">
            <a:spLocks noChangeArrowheads="1"/>
          </p:cNvSpPr>
          <p:nvPr/>
        </p:nvSpPr>
        <p:spPr bwMode="auto">
          <a:xfrm>
            <a:off x="0" y="914400"/>
            <a:ext cx="8991600" cy="5257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For discrete data, the </a:t>
            </a:r>
            <a:r>
              <a:rPr lang="en-GB" altLang="en-US" sz="2800" i="1" dirty="0">
                <a:solidFill>
                  <a:srgbClr val="FF0000"/>
                </a:solidFill>
              </a:rPr>
              <a:t>pdf</a:t>
            </a:r>
            <a:r>
              <a:rPr lang="en-GB" altLang="en-US" sz="2800" dirty="0"/>
              <a:t> gives the probability of observing the particular values in our data, given values for the parameters of the </a:t>
            </a:r>
            <a:r>
              <a:rPr lang="en-GB" altLang="en-US" sz="2800" i="1" dirty="0">
                <a:solidFill>
                  <a:srgbClr val="FF0000"/>
                </a:solidFill>
              </a:rPr>
              <a:t>pdf</a:t>
            </a:r>
            <a:r>
              <a:rPr lang="en-GB" altLang="en-US" sz="2800" dirty="0"/>
              <a:t>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For continuous data, the </a:t>
            </a:r>
            <a:r>
              <a:rPr lang="en-GB" altLang="en-US" sz="2800" i="1" dirty="0">
                <a:solidFill>
                  <a:srgbClr val="FF0000"/>
                </a:solidFill>
              </a:rPr>
              <a:t>pdf</a:t>
            </a:r>
            <a:r>
              <a:rPr lang="en-GB" altLang="en-US" sz="2800" dirty="0"/>
              <a:t> gives the probability of observing the particular values in our data (really a very small range around the data values), given values for the parameters of the </a:t>
            </a:r>
            <a:r>
              <a:rPr lang="en-GB" altLang="en-US" sz="2800" i="1" dirty="0">
                <a:solidFill>
                  <a:srgbClr val="FF0000"/>
                </a:solidFill>
              </a:rPr>
              <a:t>pdf</a:t>
            </a:r>
            <a:r>
              <a:rPr lang="en-GB" altLang="en-US" sz="2800" dirty="0"/>
              <a:t>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For example, given values for the mean is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, and the variance is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/>
              <a:t>, we can compute the normal </a:t>
            </a:r>
            <a:r>
              <a:rPr lang="en-GB" altLang="en-US" sz="2800" i="1" dirty="0">
                <a:solidFill>
                  <a:srgbClr val="FF0000"/>
                </a:solidFill>
              </a:rPr>
              <a:t>pdf</a:t>
            </a:r>
            <a:r>
              <a:rPr lang="en-GB" alt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2980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likelihood</a:t>
            </a:r>
          </a:p>
        </p:txBody>
      </p:sp>
      <p:sp>
        <p:nvSpPr>
          <p:cNvPr id="875523" name="Text Box 3"/>
          <p:cNvSpPr txBox="1">
            <a:spLocks noChangeArrowheads="1"/>
          </p:cNvSpPr>
          <p:nvPr/>
        </p:nvSpPr>
        <p:spPr bwMode="auto">
          <a:xfrm>
            <a:off x="0" y="914400"/>
            <a:ext cx="9144000" cy="5943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531450" lvl="1" indent="-4572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likelihood is a function used to describe what values of the </a:t>
            </a:r>
            <a:r>
              <a:rPr lang="en-GB" altLang="en-US" sz="2800" i="1" dirty="0">
                <a:solidFill>
                  <a:srgbClr val="FF0000"/>
                </a:solidFill>
              </a:rPr>
              <a:t>pdf</a:t>
            </a:r>
            <a:r>
              <a:rPr lang="en-GB" altLang="en-US" sz="2800" dirty="0"/>
              <a:t> parameters are more likely given the data we observe. It is a fit function.</a:t>
            </a:r>
          </a:p>
          <a:p>
            <a:pPr marL="531450" lvl="1" indent="-4572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Recall that we denote the set of parameters as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dirty="0"/>
              <a:t>.</a:t>
            </a:r>
          </a:p>
          <a:p>
            <a:pPr marL="531450" lvl="1" indent="-4572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Given an observed value of a random variable </a:t>
            </a:r>
            <a:r>
              <a:rPr lang="en-US" altLang="en-US" sz="2800" i="1" dirty="0">
                <a:solidFill>
                  <a:srgbClr val="FF0000"/>
                </a:solidFill>
              </a:rPr>
              <a:t>Y</a:t>
            </a:r>
            <a:r>
              <a:rPr lang="en-US" altLang="en-US" sz="2800" dirty="0"/>
              <a:t>, the likelihood function for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dirty="0"/>
              <a:t> is </a:t>
            </a:r>
            <a:r>
              <a:rPr lang="en-US" altLang="en-US" sz="2800" i="1" dirty="0">
                <a:solidFill>
                  <a:srgbClr val="FF0000"/>
                </a:solidFill>
              </a:rPr>
              <a:t>L(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|</a:t>
            </a:r>
            <a:r>
              <a:rPr lang="en-US" altLang="en-US" sz="2800" i="1" dirty="0" err="1">
                <a:solidFill>
                  <a:srgbClr val="FF0000"/>
                </a:solidFill>
              </a:rPr>
              <a:t>y</a:t>
            </a:r>
            <a:r>
              <a:rPr lang="en-US" altLang="en-US" sz="2800" i="1" baseline="-25000" dirty="0" err="1">
                <a:solidFill>
                  <a:srgbClr val="FF0000"/>
                </a:solidFill>
              </a:rPr>
              <a:t>obs</a:t>
            </a:r>
            <a:r>
              <a:rPr lang="en-US" altLang="en-US" sz="2800" i="1" dirty="0">
                <a:solidFill>
                  <a:srgbClr val="FF0000"/>
                </a:solidFill>
              </a:rPr>
              <a:t>) = pdf(Y=</a:t>
            </a:r>
            <a:r>
              <a:rPr lang="en-US" altLang="en-US" sz="2800" i="1" dirty="0" err="1">
                <a:solidFill>
                  <a:srgbClr val="FF0000"/>
                </a:solidFill>
              </a:rPr>
              <a:t>y</a:t>
            </a:r>
            <a:r>
              <a:rPr lang="en-US" altLang="en-US" sz="2800" i="1" baseline="-25000" dirty="0" err="1">
                <a:solidFill>
                  <a:srgbClr val="FF0000"/>
                </a:solidFill>
              </a:rPr>
              <a:t>obs</a:t>
            </a:r>
            <a:r>
              <a:rPr lang="en-US" altLang="en-US" sz="2800" i="1" dirty="0">
                <a:solidFill>
                  <a:srgbClr val="FF0000"/>
                </a:solidFill>
              </a:rPr>
              <a:t>|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)</a:t>
            </a:r>
          </a:p>
          <a:p>
            <a:pPr marL="74250" lvl="1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None/>
            </a:pPr>
            <a:endParaRPr lang="en-US" altLang="en-US" sz="2800" i="1" dirty="0">
              <a:solidFill>
                <a:srgbClr val="FF0000"/>
              </a:solidFill>
            </a:endParaRPr>
          </a:p>
          <a:p>
            <a:pPr marL="531450" lvl="1" indent="-4572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We denote random variables with upper case, and observations of the random variables with lower case</a:t>
            </a:r>
            <a:endParaRPr lang="el-GR" altLang="en-US" sz="2800" dirty="0"/>
          </a:p>
        </p:txBody>
      </p:sp>
      <p:sp>
        <p:nvSpPr>
          <p:cNvPr id="875524" name="AutoShape 4"/>
          <p:cNvSpPr>
            <a:spLocks/>
          </p:cNvSpPr>
          <p:nvPr/>
        </p:nvSpPr>
        <p:spPr bwMode="auto">
          <a:xfrm>
            <a:off x="5891980" y="4678926"/>
            <a:ext cx="1524000" cy="685800"/>
          </a:xfrm>
          <a:prstGeom prst="borderCallout1">
            <a:avLst>
              <a:gd name="adj1" fmla="val 16667"/>
              <a:gd name="adj2" fmla="val 105000"/>
              <a:gd name="adj3" fmla="val -23059"/>
              <a:gd name="adj4" fmla="val 140914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The | means given</a:t>
            </a:r>
          </a:p>
        </p:txBody>
      </p:sp>
      <p:sp>
        <p:nvSpPr>
          <p:cNvPr id="875526" name="Line 6"/>
          <p:cNvSpPr>
            <a:spLocks noChangeShapeType="1"/>
          </p:cNvSpPr>
          <p:nvPr/>
        </p:nvSpPr>
        <p:spPr bwMode="auto">
          <a:xfrm flipH="1" flipV="1">
            <a:off x="5257800" y="4495800"/>
            <a:ext cx="533400" cy="41172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5877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likelihood</a:t>
            </a:r>
          </a:p>
        </p:txBody>
      </p:sp>
      <p:sp>
        <p:nvSpPr>
          <p:cNvPr id="877571" name="Text Box 3"/>
          <p:cNvSpPr txBox="1">
            <a:spLocks noChangeArrowheads="1"/>
          </p:cNvSpPr>
          <p:nvPr/>
        </p:nvSpPr>
        <p:spPr bwMode="auto">
          <a:xfrm>
            <a:off x="0" y="914400"/>
            <a:ext cx="8991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If the have </a:t>
            </a:r>
            <a:r>
              <a:rPr lang="en-GB" altLang="en-US" sz="2800" i="1">
                <a:solidFill>
                  <a:srgbClr val="FF0000"/>
                </a:solidFill>
              </a:rPr>
              <a:t>n</a:t>
            </a:r>
            <a:r>
              <a:rPr lang="en-GB" altLang="en-US" sz="2800"/>
              <a:t> independent observations then the likelihood is the product,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US" altLang="en-US" sz="280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US" altLang="en-US" sz="280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US" altLang="en-US" sz="280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en-US" sz="2800"/>
              <a:t>In general, the probability of independent events is the product of their individual probabilities.</a:t>
            </a:r>
            <a:endParaRPr lang="en-US" altLang="en-US" sz="2800" i="1">
              <a:solidFill>
                <a:srgbClr val="FF0000"/>
              </a:solidFill>
            </a:endParaRPr>
          </a:p>
        </p:txBody>
      </p:sp>
      <p:graphicFrame>
        <p:nvGraphicFramePr>
          <p:cNvPr id="877573" name="Object 5"/>
          <p:cNvGraphicFramePr>
            <a:graphicFrameLocks noChangeAspect="1"/>
          </p:cNvGraphicFramePr>
          <p:nvPr/>
        </p:nvGraphicFramePr>
        <p:xfrm>
          <a:off x="307975" y="2438400"/>
          <a:ext cx="8526463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17560" imgH="660240" progId="Equation.3">
                  <p:embed/>
                </p:oleObj>
              </mc:Choice>
              <mc:Fallback>
                <p:oleObj name="Equation" r:id="rId3" imgW="351756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" y="2438400"/>
                        <a:ext cx="8526463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345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Normal likelihood</a:t>
            </a:r>
          </a:p>
        </p:txBody>
      </p:sp>
      <p:sp>
        <p:nvSpPr>
          <p:cNvPr id="879619" name="Text Box 3"/>
          <p:cNvSpPr txBox="1">
            <a:spLocks noChangeArrowheads="1"/>
          </p:cNvSpPr>
          <p:nvPr/>
        </p:nvSpPr>
        <p:spPr bwMode="auto">
          <a:xfrm>
            <a:off x="0" y="914400"/>
            <a:ext cx="8991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For </a:t>
            </a:r>
            <a:r>
              <a:rPr lang="en-GB" altLang="en-US" sz="2800" i="1" dirty="0">
                <a:solidFill>
                  <a:srgbClr val="FF0000"/>
                </a:solidFill>
              </a:rPr>
              <a:t>n</a:t>
            </a:r>
            <a:r>
              <a:rPr lang="en-GB" altLang="en-US" sz="2800" dirty="0"/>
              <a:t> independent observations from a normal distribution with parameters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 and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/>
              <a:t> for the mean and variance, the likelihood is</a:t>
            </a:r>
            <a:endParaRPr lang="en-US" altLang="en-US" sz="2800" dirty="0"/>
          </a:p>
        </p:txBody>
      </p:sp>
      <p:graphicFrame>
        <p:nvGraphicFramePr>
          <p:cNvPr id="879621" name="Object 5"/>
          <p:cNvGraphicFramePr>
            <a:graphicFrameLocks noChangeAspect="1"/>
          </p:cNvGraphicFramePr>
          <p:nvPr/>
        </p:nvGraphicFramePr>
        <p:xfrm>
          <a:off x="277813" y="2667000"/>
          <a:ext cx="8586787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43120" imgH="1371600" progId="Equation.3">
                  <p:embed/>
                </p:oleObj>
              </mc:Choice>
              <mc:Fallback>
                <p:oleObj name="Equation" r:id="rId3" imgW="354312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2667000"/>
                        <a:ext cx="8586787" cy="332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8809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likelihood</a:t>
            </a:r>
          </a:p>
        </p:txBody>
      </p:sp>
      <p:sp>
        <p:nvSpPr>
          <p:cNvPr id="881667" name="Text Box 3"/>
          <p:cNvSpPr txBox="1">
            <a:spLocks noChangeArrowheads="1"/>
          </p:cNvSpPr>
          <p:nvPr/>
        </p:nvSpPr>
        <p:spPr bwMode="auto">
          <a:xfrm>
            <a:off x="381000" y="914400"/>
            <a:ext cx="8299450" cy="4953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likelihood function </a:t>
            </a:r>
            <a:r>
              <a:rPr lang="en-US" altLang="en-US" sz="2800" i="1" dirty="0">
                <a:solidFill>
                  <a:srgbClr val="FF0000"/>
                </a:solidFill>
              </a:rPr>
              <a:t>L(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|</a:t>
            </a:r>
            <a:r>
              <a:rPr lang="en-US" altLang="en-US" sz="2800" i="1" dirty="0" err="1">
                <a:solidFill>
                  <a:srgbClr val="FF0000"/>
                </a:solidFill>
              </a:rPr>
              <a:t>y</a:t>
            </a:r>
            <a:r>
              <a:rPr lang="en-US" altLang="en-US" sz="2800" i="1" baseline="-25000" dirty="0" err="1">
                <a:solidFill>
                  <a:srgbClr val="FF0000"/>
                </a:solidFill>
              </a:rPr>
              <a:t>obs</a:t>
            </a:r>
            <a:r>
              <a:rPr lang="en-US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 is a fit function, and we will use it to estimate values for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GB" altLang="en-US" sz="2800" dirty="0"/>
              <a:t> that are “most likely” with the data we observe.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We will call these estimates the maximum likelihood estimates (MLE’s) of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GB" altLang="en-US" sz="2800" dirty="0"/>
              <a:t>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They will maximize </a:t>
            </a:r>
            <a:r>
              <a:rPr lang="en-US" altLang="en-US" sz="2800" i="1" dirty="0">
                <a:solidFill>
                  <a:srgbClr val="FF0000"/>
                </a:solidFill>
              </a:rPr>
              <a:t>L(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|</a:t>
            </a:r>
            <a:r>
              <a:rPr lang="en-US" altLang="en-US" sz="2800" i="1" dirty="0" err="1">
                <a:solidFill>
                  <a:srgbClr val="FF0000"/>
                </a:solidFill>
              </a:rPr>
              <a:t>y</a:t>
            </a:r>
            <a:r>
              <a:rPr lang="en-US" altLang="en-US" sz="2800" i="1" baseline="-25000" dirty="0" err="1">
                <a:solidFill>
                  <a:srgbClr val="FF0000"/>
                </a:solidFill>
              </a:rPr>
              <a:t>obs</a:t>
            </a:r>
            <a:r>
              <a:rPr lang="en-US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 useful fact: maximizing </a:t>
            </a:r>
            <a:r>
              <a:rPr lang="en-US" altLang="en-US" sz="2800" i="1" dirty="0">
                <a:solidFill>
                  <a:srgbClr val="FF0000"/>
                </a:solidFill>
              </a:rPr>
              <a:t>L(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|</a:t>
            </a:r>
            <a:r>
              <a:rPr lang="en-US" altLang="en-US" sz="2800" i="1" dirty="0" err="1">
                <a:solidFill>
                  <a:srgbClr val="FF0000"/>
                </a:solidFill>
              </a:rPr>
              <a:t>y</a:t>
            </a:r>
            <a:r>
              <a:rPr lang="en-US" altLang="en-US" sz="2800" i="1" baseline="-25000" dirty="0" err="1">
                <a:solidFill>
                  <a:srgbClr val="FF0000"/>
                </a:solidFill>
              </a:rPr>
              <a:t>obs</a:t>
            </a:r>
            <a:r>
              <a:rPr lang="en-US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 is the same as maximizing the log of </a:t>
            </a:r>
            <a:r>
              <a:rPr lang="en-US" altLang="en-US" sz="2800" i="1" dirty="0">
                <a:solidFill>
                  <a:srgbClr val="FF0000"/>
                </a:solidFill>
              </a:rPr>
              <a:t>L(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|</a:t>
            </a:r>
            <a:r>
              <a:rPr lang="en-US" altLang="en-US" sz="2800" i="1" dirty="0" err="1">
                <a:solidFill>
                  <a:srgbClr val="FF0000"/>
                </a:solidFill>
              </a:rPr>
              <a:t>y</a:t>
            </a:r>
            <a:r>
              <a:rPr lang="en-US" altLang="en-US" sz="2800" i="1" baseline="-25000" dirty="0" err="1">
                <a:solidFill>
                  <a:srgbClr val="FF0000"/>
                </a:solidFill>
              </a:rPr>
              <a:t>obs</a:t>
            </a:r>
            <a:r>
              <a:rPr lang="en-US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3327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likelihood</a:t>
            </a:r>
          </a:p>
        </p:txBody>
      </p:sp>
      <p:sp>
        <p:nvSpPr>
          <p:cNvPr id="883715" name="Text Box 3"/>
          <p:cNvSpPr txBox="1">
            <a:spLocks noChangeArrowheads="1"/>
          </p:cNvSpPr>
          <p:nvPr/>
        </p:nvSpPr>
        <p:spPr bwMode="auto">
          <a:xfrm>
            <a:off x="381000" y="914400"/>
            <a:ext cx="8382000" cy="502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We will denote </a:t>
            </a:r>
            <a:r>
              <a:rPr lang="en-GB" altLang="en-US" sz="2800" i="1" dirty="0">
                <a:solidFill>
                  <a:srgbClr val="FF0000"/>
                </a:solidFill>
              </a:rPr>
              <a:t>log{</a:t>
            </a:r>
            <a:r>
              <a:rPr lang="en-US" altLang="en-US" sz="2800" i="1" dirty="0">
                <a:solidFill>
                  <a:srgbClr val="FF0000"/>
                </a:solidFill>
              </a:rPr>
              <a:t>L(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|</a:t>
            </a:r>
            <a:r>
              <a:rPr lang="en-US" altLang="en-US" sz="2800" i="1" dirty="0" err="1">
                <a:solidFill>
                  <a:srgbClr val="FF0000"/>
                </a:solidFill>
              </a:rPr>
              <a:t>y</a:t>
            </a:r>
            <a:r>
              <a:rPr lang="en-US" altLang="en-US" sz="2800" i="1" baseline="-25000" dirty="0" err="1">
                <a:solidFill>
                  <a:srgbClr val="FF0000"/>
                </a:solidFill>
              </a:rPr>
              <a:t>obs</a:t>
            </a:r>
            <a:r>
              <a:rPr lang="en-US" altLang="en-US" sz="2800" i="1" dirty="0">
                <a:solidFill>
                  <a:srgbClr val="FF0000"/>
                </a:solidFill>
              </a:rPr>
              <a:t>)}</a:t>
            </a:r>
            <a:r>
              <a:rPr lang="en-GB" altLang="en-US" sz="2800" dirty="0"/>
              <a:t> as </a:t>
            </a:r>
            <a:r>
              <a:rPr lang="en-US" altLang="en-US" sz="2800" i="1" dirty="0">
                <a:solidFill>
                  <a:srgbClr val="FF0000"/>
                </a:solidFill>
              </a:rPr>
              <a:t>l(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i="1" dirty="0">
                <a:solidFill>
                  <a:srgbClr val="FF0000"/>
                </a:solidFill>
              </a:rPr>
              <a:t>|</a:t>
            </a:r>
            <a:r>
              <a:rPr lang="en-US" altLang="en-US" sz="2800" i="1" dirty="0" err="1">
                <a:solidFill>
                  <a:srgbClr val="FF0000"/>
                </a:solidFill>
              </a:rPr>
              <a:t>y</a:t>
            </a:r>
            <a:r>
              <a:rPr lang="en-US" altLang="en-US" sz="2800" i="1" baseline="-25000" dirty="0" err="1">
                <a:solidFill>
                  <a:srgbClr val="FF0000"/>
                </a:solidFill>
              </a:rPr>
              <a:t>obs</a:t>
            </a:r>
            <a:r>
              <a:rPr lang="en-US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so lower case </a:t>
            </a:r>
            <a:r>
              <a:rPr lang="en-GB" altLang="en-US" sz="2800" i="1" dirty="0">
                <a:solidFill>
                  <a:srgbClr val="FF0000"/>
                </a:solidFill>
              </a:rPr>
              <a:t>l</a:t>
            </a:r>
            <a:r>
              <a:rPr lang="en-GB" altLang="en-US" sz="2800" dirty="0"/>
              <a:t> means log of the likelihood, which is shortened to log-likelihood.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Many optimizers minimize by default, and this is no problem because the MLE of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dirty="0"/>
              <a:t> is simply the value of </a:t>
            </a:r>
            <a:r>
              <a:rPr lang="el-GR" altLang="en-US" sz="2800" i="1" dirty="0">
                <a:solidFill>
                  <a:srgbClr val="FF0000"/>
                </a:solidFill>
              </a:rPr>
              <a:t>θ</a:t>
            </a:r>
            <a:r>
              <a:rPr lang="en-US" altLang="en-US" sz="2800" dirty="0"/>
              <a:t> that minimizes the negative </a:t>
            </a:r>
            <a:r>
              <a:rPr lang="en-GB" altLang="en-US" sz="2800" dirty="0"/>
              <a:t>log-likelihood.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 will also use </a:t>
            </a:r>
            <a:r>
              <a:rPr lang="en-GB" altLang="en-US" sz="2800" i="1" dirty="0" err="1">
                <a:solidFill>
                  <a:srgbClr val="FF0000"/>
                </a:solidFill>
              </a:rPr>
              <a:t>nll</a:t>
            </a:r>
            <a:r>
              <a:rPr lang="en-GB" altLang="en-US" sz="2800" dirty="0"/>
              <a:t> for </a:t>
            </a:r>
            <a:r>
              <a:rPr lang="en-US" altLang="en-US" sz="2800" dirty="0"/>
              <a:t>negative </a:t>
            </a:r>
            <a:r>
              <a:rPr lang="en-GB" altLang="en-US" sz="2800" dirty="0"/>
              <a:t>log-likelihood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245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Fitting models with data</a:t>
            </a:r>
          </a:p>
        </p:txBody>
      </p:sp>
      <p:sp>
        <p:nvSpPr>
          <p:cNvPr id="77517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352800"/>
          </a:xfrm>
          <a:solidFill>
            <a:schemeClr val="bg1">
              <a:lumMod val="85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We will start with very simple models and parameter estimation methods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we will use these as “spring boards” to more complicate and practically relevant models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so hang on,</a:t>
            </a:r>
          </a:p>
        </p:txBody>
      </p:sp>
    </p:spTree>
    <p:extLst>
      <p:ext uri="{BB962C8B-B14F-4D97-AF65-F5344CB8AC3E}">
        <p14:creationId xmlns:p14="http://schemas.microsoft.com/office/powerpoint/2010/main" val="3537269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The Normal log-likelihood</a:t>
            </a:r>
          </a:p>
        </p:txBody>
      </p:sp>
      <p:sp>
        <p:nvSpPr>
          <p:cNvPr id="885763" name="Text Box 3"/>
          <p:cNvSpPr txBox="1">
            <a:spLocks noChangeArrowheads="1"/>
          </p:cNvSpPr>
          <p:nvPr/>
        </p:nvSpPr>
        <p:spPr bwMode="auto">
          <a:xfrm>
            <a:off x="0" y="914400"/>
            <a:ext cx="8991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For </a:t>
            </a:r>
            <a:r>
              <a:rPr lang="en-GB" altLang="en-US" sz="2800" i="1" dirty="0">
                <a:solidFill>
                  <a:srgbClr val="FF0000"/>
                </a:solidFill>
              </a:rPr>
              <a:t>n</a:t>
            </a:r>
            <a:r>
              <a:rPr lang="en-GB" altLang="en-US" sz="2800" dirty="0"/>
              <a:t> observations from a normal distribution with parameters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 and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/>
              <a:t> for the mean and variance, the log-likelihood is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I get tired of writing </a:t>
            </a:r>
            <a:r>
              <a:rPr lang="en-GB" altLang="en-US" sz="2800" i="1" dirty="0">
                <a:solidFill>
                  <a:srgbClr val="FF0000"/>
                </a:solidFill>
              </a:rPr>
              <a:t>y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2800" i="1" dirty="0">
                <a:solidFill>
                  <a:srgbClr val="FF0000"/>
                </a:solidFill>
              </a:rPr>
              <a:t>,…,</a:t>
            </a:r>
            <a:r>
              <a:rPr lang="en-GB" altLang="en-US" sz="2800" i="1" dirty="0" err="1">
                <a:solidFill>
                  <a:srgbClr val="FF0000"/>
                </a:solidFill>
              </a:rPr>
              <a:t>y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n</a:t>
            </a:r>
            <a:r>
              <a:rPr lang="en-GB" altLang="en-US" sz="2800" dirty="0"/>
              <a:t> so lets drop this, and remember that the likelihood depends on data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 this can also be written as</a:t>
            </a:r>
            <a:endParaRPr lang="en-US" altLang="en-US" sz="2800" dirty="0"/>
          </a:p>
        </p:txBody>
      </p:sp>
      <p:graphicFrame>
        <p:nvGraphicFramePr>
          <p:cNvPr id="885764" name="Object 4"/>
          <p:cNvGraphicFramePr>
            <a:graphicFrameLocks noChangeAspect="1"/>
          </p:cNvGraphicFramePr>
          <p:nvPr/>
        </p:nvGraphicFramePr>
        <p:xfrm>
          <a:off x="847725" y="1874838"/>
          <a:ext cx="7446963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73320" imgH="609480" progId="Equation.3">
                  <p:embed/>
                </p:oleObj>
              </mc:Choice>
              <mc:Fallback>
                <p:oleObj name="Equation" r:id="rId3" imgW="307332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1874838"/>
                        <a:ext cx="7446963" cy="147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5765" name="Object 5"/>
          <p:cNvGraphicFramePr>
            <a:graphicFrameLocks noChangeAspect="1"/>
          </p:cNvGraphicFramePr>
          <p:nvPr/>
        </p:nvGraphicFramePr>
        <p:xfrm>
          <a:off x="1157288" y="4648200"/>
          <a:ext cx="7816850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25600" imgH="609480" progId="Equation.3">
                  <p:embed/>
                </p:oleObj>
              </mc:Choice>
              <mc:Fallback>
                <p:oleObj name="Equation" r:id="rId5" imgW="322560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4648200"/>
                        <a:ext cx="7816850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5766" name="AutoShape 6"/>
          <p:cNvSpPr>
            <a:spLocks/>
          </p:cNvSpPr>
          <p:nvPr/>
        </p:nvSpPr>
        <p:spPr bwMode="auto">
          <a:xfrm>
            <a:off x="2514600" y="6248400"/>
            <a:ext cx="3352800" cy="457200"/>
          </a:xfrm>
          <a:prstGeom prst="borderCallout1">
            <a:avLst>
              <a:gd name="adj1" fmla="val 25000"/>
              <a:gd name="adj2" fmla="val -2273"/>
              <a:gd name="adj3" fmla="val -86806"/>
              <a:gd name="adj4" fmla="val -2684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The negative log-likelihood, nll</a:t>
            </a:r>
          </a:p>
        </p:txBody>
      </p:sp>
    </p:spTree>
    <p:extLst>
      <p:ext uri="{BB962C8B-B14F-4D97-AF65-F5344CB8AC3E}">
        <p14:creationId xmlns:p14="http://schemas.microsoft.com/office/powerpoint/2010/main" val="2626070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MLE for </a:t>
            </a:r>
            <a:r>
              <a:rPr lang="el-GR" altLang="en-US" sz="4300" i="1" dirty="0">
                <a:solidFill>
                  <a:srgbClr val="FF0000"/>
                </a:solidFill>
              </a:rPr>
              <a:t>μ</a:t>
            </a:r>
            <a:endParaRPr lang="en-US" altLang="en-US" sz="4300" i="1" dirty="0">
              <a:solidFill>
                <a:srgbClr val="FF0000"/>
              </a:solidFill>
            </a:endParaRPr>
          </a:p>
        </p:txBody>
      </p:sp>
      <p:sp>
        <p:nvSpPr>
          <p:cNvPr id="887811" name="Text Box 3"/>
          <p:cNvSpPr txBox="1">
            <a:spLocks noChangeArrowheads="1"/>
          </p:cNvSpPr>
          <p:nvPr/>
        </p:nvSpPr>
        <p:spPr bwMode="auto">
          <a:xfrm>
            <a:off x="-228600" y="2590800"/>
            <a:ext cx="8991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Let       denote the MLE for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endParaRPr lang="en-GB" altLang="en-US" sz="2800" dirty="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For any value of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GB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/>
              <a:t>, the </a:t>
            </a:r>
            <a:r>
              <a:rPr lang="en-GB" altLang="en-US" sz="2800" i="1" dirty="0" err="1">
                <a:solidFill>
                  <a:srgbClr val="FF0000"/>
                </a:solidFill>
              </a:rPr>
              <a:t>nll</a:t>
            </a:r>
            <a:r>
              <a:rPr lang="en-GB" altLang="en-US" sz="2800" dirty="0"/>
              <a:t> is minimized when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/>
              <a:t>This is obvious by inspection of the </a:t>
            </a:r>
            <a:r>
              <a:rPr lang="en-GB" altLang="en-US" sz="2800" i="1" dirty="0" err="1">
                <a:solidFill>
                  <a:srgbClr val="FF0000"/>
                </a:solidFill>
              </a:rPr>
              <a:t>nll</a:t>
            </a:r>
            <a:r>
              <a:rPr lang="en-GB" altLang="en-US" sz="2800" dirty="0"/>
              <a:t>, but you could also take the derivative with respect to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 and then find the value of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 that makes the derivative 0. This will </a:t>
            </a:r>
            <a:r>
              <a:rPr lang="en-GB" altLang="en-US" sz="2800"/>
              <a:t>be             . </a:t>
            </a:r>
            <a:r>
              <a:rPr lang="en-GB" altLang="en-US" sz="1600" dirty="0"/>
              <a:t>Try this if you remember how to do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7813" name="Object 5"/>
              <p:cNvSpPr txBox="1"/>
              <p:nvPr/>
            </p:nvSpPr>
            <p:spPr bwMode="auto">
              <a:xfrm>
                <a:off x="286544" y="1346995"/>
                <a:ext cx="8570912" cy="11398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𝑛𝑙𝑙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̄"/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781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544" y="1346995"/>
                <a:ext cx="8570912" cy="11398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87815" name="Object 7"/>
          <p:cNvGraphicFramePr>
            <a:graphicFrameLocks noChangeAspect="1"/>
          </p:cNvGraphicFramePr>
          <p:nvPr/>
        </p:nvGraphicFramePr>
        <p:xfrm>
          <a:off x="7762875" y="3365500"/>
          <a:ext cx="129222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33160" imgH="228600" progId="Equation.3">
                  <p:embed/>
                </p:oleObj>
              </mc:Choice>
              <mc:Fallback>
                <p:oleObj name="Equation" r:id="rId5" imgW="533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75" y="3365500"/>
                        <a:ext cx="1292225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7816" name="Object 8"/>
          <p:cNvGraphicFramePr>
            <a:graphicFrameLocks noChangeAspect="1"/>
          </p:cNvGraphicFramePr>
          <p:nvPr/>
        </p:nvGraphicFramePr>
        <p:xfrm>
          <a:off x="1117600" y="2646363"/>
          <a:ext cx="67627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79360" imgH="228600" progId="Equation.3">
                  <p:embed/>
                </p:oleObj>
              </mc:Choice>
              <mc:Fallback>
                <p:oleObj name="Equation" r:id="rId7" imgW="279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2646363"/>
                        <a:ext cx="676275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7817" name="Object 9"/>
          <p:cNvGraphicFramePr>
            <a:graphicFrameLocks noChangeAspect="1"/>
          </p:cNvGraphicFramePr>
          <p:nvPr/>
        </p:nvGraphicFramePr>
        <p:xfrm>
          <a:off x="2438400" y="5638800"/>
          <a:ext cx="129222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28600" progId="Equation.3">
                  <p:embed/>
                </p:oleObj>
              </mc:Choice>
              <mc:Fallback>
                <p:oleObj name="Equation" r:id="rId9" imgW="533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638800"/>
                        <a:ext cx="1292225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7818" name="Rectangle 10"/>
          <p:cNvSpPr>
            <a:spLocks noChangeArrowheads="1"/>
          </p:cNvSpPr>
          <p:nvPr/>
        </p:nvSpPr>
        <p:spPr bwMode="auto">
          <a:xfrm>
            <a:off x="7010400" y="1167210"/>
            <a:ext cx="1605764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87819" name="Line 11"/>
          <p:cNvSpPr>
            <a:spLocks noChangeShapeType="1"/>
          </p:cNvSpPr>
          <p:nvPr/>
        </p:nvSpPr>
        <p:spPr bwMode="auto">
          <a:xfrm flipV="1">
            <a:off x="6705600" y="2514600"/>
            <a:ext cx="609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50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MLE for </a:t>
            </a:r>
            <a:r>
              <a:rPr lang="el-GR" altLang="en-US" sz="4300" i="1">
                <a:solidFill>
                  <a:srgbClr val="FF0000"/>
                </a:solidFill>
              </a:rPr>
              <a:t>σ</a:t>
            </a:r>
            <a:r>
              <a:rPr lang="en-GB" altLang="en-US" sz="4300" i="1" baseline="30000">
                <a:solidFill>
                  <a:srgbClr val="FF0000"/>
                </a:solidFill>
              </a:rPr>
              <a:t>2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889859" name="Text Box 3"/>
          <p:cNvSpPr txBox="1">
            <a:spLocks noChangeArrowheads="1"/>
          </p:cNvSpPr>
          <p:nvPr/>
        </p:nvSpPr>
        <p:spPr bwMode="auto">
          <a:xfrm>
            <a:off x="0" y="1066800"/>
            <a:ext cx="8991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It is not hard using the derivative method to show that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n-GB" altLang="en-US" sz="2800"/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/>
              <a:t>this estimator is a slight under-estimate of </a:t>
            </a:r>
            <a:r>
              <a:rPr lang="el-GR" altLang="en-US" sz="2800" i="1">
                <a:solidFill>
                  <a:srgbClr val="FF0000"/>
                </a:solidFill>
              </a:rPr>
              <a:t>σ</a:t>
            </a:r>
            <a:r>
              <a:rPr lang="en-GB" altLang="en-US" sz="2800" i="1" baseline="30000">
                <a:solidFill>
                  <a:srgbClr val="FF0000"/>
                </a:solidFill>
              </a:rPr>
              <a:t>2</a:t>
            </a:r>
            <a:r>
              <a:rPr lang="en-GB" altLang="en-US" sz="2800"/>
              <a:t>. An unbiased estimator is</a:t>
            </a:r>
          </a:p>
        </p:txBody>
      </p:sp>
      <p:graphicFrame>
        <p:nvGraphicFramePr>
          <p:cNvPr id="889860" name="Object 4"/>
          <p:cNvGraphicFramePr>
            <a:graphicFrameLocks noChangeAspect="1"/>
          </p:cNvGraphicFramePr>
          <p:nvPr/>
        </p:nvGraphicFramePr>
        <p:xfrm>
          <a:off x="2895600" y="1600200"/>
          <a:ext cx="2800350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55600" imgH="609480" progId="Equation.3">
                  <p:embed/>
                </p:oleObj>
              </mc:Choice>
              <mc:Fallback>
                <p:oleObj name="Equation" r:id="rId3" imgW="115560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00200"/>
                        <a:ext cx="2800350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9864" name="Object 8"/>
          <p:cNvGraphicFramePr>
            <a:graphicFrameLocks noChangeAspect="1"/>
          </p:cNvGraphicFramePr>
          <p:nvPr/>
        </p:nvGraphicFramePr>
        <p:xfrm>
          <a:off x="2941638" y="4267200"/>
          <a:ext cx="2708275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17440" imgH="609480" progId="Equation.3">
                  <p:embed/>
                </p:oleObj>
              </mc:Choice>
              <mc:Fallback>
                <p:oleObj name="Equation" r:id="rId5" imgW="111744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4267200"/>
                        <a:ext cx="2708275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9865" name="AutoShape 9"/>
          <p:cNvSpPr>
            <a:spLocks/>
          </p:cNvSpPr>
          <p:nvPr/>
        </p:nvSpPr>
        <p:spPr bwMode="auto">
          <a:xfrm>
            <a:off x="4876800" y="5867400"/>
            <a:ext cx="3048000" cy="457200"/>
          </a:xfrm>
          <a:prstGeom prst="borderCallout1">
            <a:avLst>
              <a:gd name="adj1" fmla="val 25000"/>
              <a:gd name="adj2" fmla="val -2500"/>
              <a:gd name="adj3" fmla="val -77778"/>
              <a:gd name="adj4" fmla="val -4708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bc means bias-corrected</a:t>
            </a:r>
          </a:p>
        </p:txBody>
      </p:sp>
    </p:spTree>
    <p:extLst>
      <p:ext uri="{BB962C8B-B14F-4D97-AF65-F5344CB8AC3E}">
        <p14:creationId xmlns:p14="http://schemas.microsoft.com/office/powerpoint/2010/main" val="3716936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MLE’s in R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891907" name="Text Box 3"/>
          <p:cNvSpPr txBox="1">
            <a:spLocks noChangeArrowheads="1"/>
          </p:cNvSpPr>
          <p:nvPr/>
        </p:nvSpPr>
        <p:spPr bwMode="auto">
          <a:xfrm>
            <a:off x="609600" y="1066800"/>
            <a:ext cx="7848600" cy="3657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This is straight-forward.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Need to write a function whose arguments are the parameters,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and the function returns the </a:t>
            </a:r>
            <a:r>
              <a:rPr lang="en-GB" altLang="en-US" sz="2800" i="1" dirty="0" err="1">
                <a:solidFill>
                  <a:srgbClr val="FF0000"/>
                </a:solidFill>
              </a:rPr>
              <a:t>nll</a:t>
            </a:r>
            <a:r>
              <a:rPr lang="en-GB" altLang="en-US" sz="2800" dirty="0"/>
              <a:t> for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32504707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60" name="Rectangle 8"/>
          <p:cNvSpPr>
            <a:spLocks noChangeArrowheads="1"/>
          </p:cNvSpPr>
          <p:nvPr/>
        </p:nvSpPr>
        <p:spPr bwMode="auto">
          <a:xfrm>
            <a:off x="463550" y="685800"/>
            <a:ext cx="6775450" cy="4893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400" dirty="0"/>
              <a:t>&gt; n=20</a:t>
            </a:r>
          </a:p>
          <a:p>
            <a:r>
              <a:rPr lang="en-US" altLang="en-US" sz="2400" dirty="0"/>
              <a:t>&gt; mu=5</a:t>
            </a:r>
          </a:p>
          <a:p>
            <a:r>
              <a:rPr lang="en-US" altLang="en-US" sz="2400" dirty="0"/>
              <a:t>&gt; s2=1;</a:t>
            </a:r>
          </a:p>
          <a:p>
            <a:r>
              <a:rPr lang="en-US" altLang="en-US" sz="2400" dirty="0"/>
              <a:t>&gt; y = </a:t>
            </a:r>
            <a:r>
              <a:rPr lang="en-US" altLang="en-US" sz="2400" dirty="0" err="1"/>
              <a:t>rnorm</a:t>
            </a:r>
            <a:r>
              <a:rPr lang="en-US" altLang="en-US" sz="2400" dirty="0"/>
              <a:t>(n=</a:t>
            </a:r>
            <a:r>
              <a:rPr lang="en-US" altLang="en-US" sz="2400" dirty="0" err="1"/>
              <a:t>n,mean</a:t>
            </a:r>
            <a:r>
              <a:rPr lang="en-US" altLang="en-US" sz="2400" dirty="0"/>
              <a:t>=</a:t>
            </a:r>
            <a:r>
              <a:rPr lang="en-US" altLang="en-US" sz="2400" dirty="0" err="1"/>
              <a:t>mu,sd</a:t>
            </a:r>
            <a:r>
              <a:rPr lang="en-US" altLang="en-US" sz="2400" dirty="0"/>
              <a:t>=</a:t>
            </a:r>
            <a:r>
              <a:rPr lang="en-US" altLang="en-US" sz="2400" dirty="0" err="1"/>
              <a:t>sqrt</a:t>
            </a:r>
            <a:r>
              <a:rPr lang="en-US" altLang="en-US" sz="2400" dirty="0"/>
              <a:t>(s2))</a:t>
            </a:r>
          </a:p>
          <a:p>
            <a:r>
              <a:rPr lang="en-US" altLang="en-US" sz="2400" dirty="0"/>
              <a:t>&gt; </a:t>
            </a:r>
            <a:r>
              <a:rPr lang="en-US" altLang="en-US" sz="2400" dirty="0" err="1"/>
              <a:t>ybar</a:t>
            </a:r>
            <a:r>
              <a:rPr lang="en-US" altLang="en-US" sz="2400" dirty="0"/>
              <a:t>=mean(y)</a:t>
            </a:r>
          </a:p>
          <a:p>
            <a:r>
              <a:rPr lang="en-US" altLang="en-US" sz="2400" dirty="0"/>
              <a:t>&gt; </a:t>
            </a:r>
            <a:r>
              <a:rPr lang="en-US" altLang="en-US" sz="2400" dirty="0" err="1"/>
              <a:t>yvar</a:t>
            </a:r>
            <a:r>
              <a:rPr lang="en-US" altLang="en-US" sz="2400" dirty="0"/>
              <a:t> = sum((y-</a:t>
            </a:r>
            <a:r>
              <a:rPr lang="en-US" altLang="en-US" sz="2400" dirty="0" err="1"/>
              <a:t>ybar</a:t>
            </a:r>
            <a:r>
              <a:rPr lang="en-US" altLang="en-US" sz="2400" dirty="0"/>
              <a:t>)^2)/n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y,digits</a:t>
            </a:r>
            <a:r>
              <a:rPr lang="en-US" altLang="en-US" sz="2400" dirty="0"/>
              <a:t>=3)</a:t>
            </a:r>
          </a:p>
          <a:p>
            <a:r>
              <a:rPr lang="en-US" altLang="en-US" sz="2400" dirty="0"/>
              <a:t> [1] 6.02 6.36 2.80 5.34 3.84 3.96 3.89 6.52 5.48 5.33</a:t>
            </a:r>
          </a:p>
          <a:p>
            <a:r>
              <a:rPr lang="en-US" altLang="en-US" sz="2400" dirty="0"/>
              <a:t>[11] 5.46 5.47 5.62 5.71 3.89 4.14 4.33 4.38 4.90 6.23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ybar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[1] 4.98454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yvar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[1] 0.989681</a:t>
            </a:r>
          </a:p>
        </p:txBody>
      </p:sp>
      <p:sp>
        <p:nvSpPr>
          <p:cNvPr id="89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77690" y="-69850"/>
            <a:ext cx="8216900" cy="6794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Normal MLE’s in R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sp>
        <p:nvSpPr>
          <p:cNvPr id="893958" name="AutoShape 6"/>
          <p:cNvSpPr>
            <a:spLocks/>
          </p:cNvSpPr>
          <p:nvPr/>
        </p:nvSpPr>
        <p:spPr bwMode="auto">
          <a:xfrm>
            <a:off x="5410200" y="609600"/>
            <a:ext cx="1981200" cy="533400"/>
          </a:xfrm>
          <a:prstGeom prst="borderCallout1">
            <a:avLst>
              <a:gd name="adj1" fmla="val 25000"/>
              <a:gd name="adj2" fmla="val -3847"/>
              <a:gd name="adj3" fmla="val 136111"/>
              <a:gd name="adj4" fmla="val -18589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US" altLang="en-US" sz="2800" i="1" dirty="0">
                <a:solidFill>
                  <a:srgbClr val="FF0000"/>
                </a:solidFill>
              </a:rPr>
              <a:t> = 5,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US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US" altLang="en-US" sz="2800" i="1" dirty="0">
                <a:solidFill>
                  <a:srgbClr val="FF0000"/>
                </a:solidFill>
              </a:rPr>
              <a:t> = 1</a:t>
            </a:r>
            <a:endParaRPr lang="el-GR" altLang="en-US" sz="2800" i="1" dirty="0">
              <a:solidFill>
                <a:srgbClr val="FF0000"/>
              </a:solidFill>
            </a:endParaRPr>
          </a:p>
        </p:txBody>
      </p:sp>
      <p:sp>
        <p:nvSpPr>
          <p:cNvPr id="893959" name="AutoShape 7"/>
          <p:cNvSpPr>
            <a:spLocks/>
          </p:cNvSpPr>
          <p:nvPr/>
        </p:nvSpPr>
        <p:spPr bwMode="auto">
          <a:xfrm>
            <a:off x="6795940" y="4438734"/>
            <a:ext cx="2362200" cy="1981200"/>
          </a:xfrm>
          <a:prstGeom prst="borderCallout1">
            <a:avLst>
              <a:gd name="adj1" fmla="val 9375"/>
              <a:gd name="adj2" fmla="val -3227"/>
              <a:gd name="adj3" fmla="val -20833"/>
              <a:gd name="adj4" fmla="val -32796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400" i="1" dirty="0">
                <a:solidFill>
                  <a:srgbClr val="FF0000"/>
                </a:solidFill>
              </a:rPr>
              <a:t>n=20</a:t>
            </a:r>
            <a:r>
              <a:rPr lang="en-US" altLang="en-US" sz="2400" dirty="0"/>
              <a:t> random observations from a Normal distribution with </a:t>
            </a:r>
            <a:r>
              <a:rPr lang="el-GR" altLang="en-US" sz="2400" i="1" dirty="0">
                <a:solidFill>
                  <a:srgbClr val="FF0000"/>
                </a:solidFill>
              </a:rPr>
              <a:t>μ</a:t>
            </a:r>
            <a:r>
              <a:rPr lang="en-US" altLang="en-US" sz="2400" i="1" dirty="0">
                <a:solidFill>
                  <a:srgbClr val="FF0000"/>
                </a:solidFill>
              </a:rPr>
              <a:t> = 5, </a:t>
            </a:r>
            <a:r>
              <a:rPr lang="el-GR" altLang="en-US" sz="2400" i="1" dirty="0">
                <a:solidFill>
                  <a:srgbClr val="FF0000"/>
                </a:solidFill>
              </a:rPr>
              <a:t>σ</a:t>
            </a:r>
            <a:r>
              <a:rPr lang="en-US" altLang="en-US" sz="2400" i="1" baseline="30000" dirty="0">
                <a:solidFill>
                  <a:srgbClr val="FF0000"/>
                </a:solidFill>
              </a:rPr>
              <a:t>2</a:t>
            </a:r>
            <a:r>
              <a:rPr lang="en-US" altLang="en-US" sz="2400" i="1" dirty="0">
                <a:solidFill>
                  <a:srgbClr val="FF0000"/>
                </a:solidFill>
              </a:rPr>
              <a:t> = 1</a:t>
            </a:r>
            <a:endParaRPr lang="el-GR" altLang="en-US" sz="2400" i="1" dirty="0">
              <a:solidFill>
                <a:srgbClr val="FF0000"/>
              </a:solidFill>
            </a:endParaRPr>
          </a:p>
        </p:txBody>
      </p:sp>
      <p:sp>
        <p:nvSpPr>
          <p:cNvPr id="893961" name="AutoShape 9"/>
          <p:cNvSpPr>
            <a:spLocks/>
          </p:cNvSpPr>
          <p:nvPr/>
        </p:nvSpPr>
        <p:spPr bwMode="auto">
          <a:xfrm>
            <a:off x="6629400" y="1809778"/>
            <a:ext cx="1524000" cy="609600"/>
          </a:xfrm>
          <a:prstGeom prst="borderCallout1">
            <a:avLst>
              <a:gd name="adj1" fmla="val 30000"/>
              <a:gd name="adj2" fmla="val -6667"/>
              <a:gd name="adj3" fmla="val 98213"/>
              <a:gd name="adj4" fmla="val -253104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800" dirty="0"/>
              <a:t>MLE of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</a:p>
        </p:txBody>
      </p:sp>
      <p:sp>
        <p:nvSpPr>
          <p:cNvPr id="893963" name="AutoShape 11"/>
          <p:cNvSpPr>
            <a:spLocks/>
          </p:cNvSpPr>
          <p:nvPr/>
        </p:nvSpPr>
        <p:spPr bwMode="auto">
          <a:xfrm>
            <a:off x="6532022" y="2628956"/>
            <a:ext cx="1676400" cy="457200"/>
          </a:xfrm>
          <a:prstGeom prst="borderCallout1">
            <a:avLst>
              <a:gd name="adj1" fmla="val 25000"/>
              <a:gd name="adj2" fmla="val -6250"/>
              <a:gd name="adj3" fmla="val 25974"/>
              <a:gd name="adj4" fmla="val -14705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800" dirty="0"/>
              <a:t>MLE of </a:t>
            </a:r>
            <a:r>
              <a:rPr lang="el-GR" altLang="en-US" sz="2800" i="1" dirty="0">
                <a:solidFill>
                  <a:srgbClr val="FF0000"/>
                </a:solidFill>
              </a:rPr>
              <a:t>σ</a:t>
            </a:r>
            <a:r>
              <a:rPr lang="en-US" altLang="en-US" sz="2800" i="1" baseline="30000" dirty="0">
                <a:solidFill>
                  <a:srgbClr val="FF0000"/>
                </a:solidFill>
              </a:rPr>
              <a:t>2</a:t>
            </a:r>
            <a:r>
              <a:rPr lang="en-US" altLang="en-US" sz="2800" i="1" dirty="0">
                <a:solidFill>
                  <a:srgbClr val="FF0000"/>
                </a:solidFill>
              </a:rPr>
              <a:t> </a:t>
            </a:r>
            <a:endParaRPr lang="el-GR" alt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17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4" name="Rectangle 4"/>
          <p:cNvSpPr>
            <a:spLocks noChangeArrowheads="1"/>
          </p:cNvSpPr>
          <p:nvPr/>
        </p:nvSpPr>
        <p:spPr bwMode="auto">
          <a:xfrm>
            <a:off x="475334" y="1773810"/>
            <a:ext cx="6458866" cy="3108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800" dirty="0" err="1"/>
              <a:t>normal.nll</a:t>
            </a:r>
            <a:r>
              <a:rPr lang="en-US" altLang="en-US" sz="2800" dirty="0"/>
              <a:t> &lt;- function(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){</a:t>
            </a:r>
          </a:p>
          <a:p>
            <a:r>
              <a:rPr lang="en-US" altLang="en-US" sz="2800" dirty="0"/>
              <a:t>  mu = 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[1]</a:t>
            </a:r>
          </a:p>
          <a:p>
            <a:r>
              <a:rPr lang="en-US" altLang="en-US" sz="2800" dirty="0"/>
              <a:t>  s2 = 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[2]</a:t>
            </a:r>
          </a:p>
          <a:p>
            <a:r>
              <a:rPr lang="en-US" altLang="en-US" sz="2800" dirty="0"/>
              <a:t>  </a:t>
            </a:r>
            <a:r>
              <a:rPr lang="en-US" altLang="en-US" sz="2800" dirty="0" err="1"/>
              <a:t>prob</a:t>
            </a:r>
            <a:r>
              <a:rPr lang="en-US" altLang="en-US" sz="2800" dirty="0"/>
              <a:t> = </a:t>
            </a:r>
            <a:r>
              <a:rPr lang="en-US" altLang="en-US" sz="2800" dirty="0" err="1"/>
              <a:t>dnorm</a:t>
            </a:r>
            <a:r>
              <a:rPr lang="en-US" altLang="en-US" sz="2800" dirty="0"/>
              <a:t>(</a:t>
            </a:r>
            <a:r>
              <a:rPr lang="en-US" altLang="en-US" sz="2800" dirty="0" err="1"/>
              <a:t>y,mean</a:t>
            </a:r>
            <a:r>
              <a:rPr lang="en-US" altLang="en-US" sz="2800" dirty="0"/>
              <a:t>=</a:t>
            </a:r>
            <a:r>
              <a:rPr lang="en-US" altLang="en-US" sz="2800" dirty="0" err="1"/>
              <a:t>mu,sd</a:t>
            </a:r>
            <a:r>
              <a:rPr lang="en-US" altLang="en-US" sz="2800" dirty="0"/>
              <a:t>=</a:t>
            </a:r>
            <a:r>
              <a:rPr lang="en-US" altLang="en-US" sz="2800" dirty="0" err="1"/>
              <a:t>sqrt</a:t>
            </a:r>
            <a:r>
              <a:rPr lang="en-US" altLang="en-US" sz="2800" dirty="0"/>
              <a:t>(s2))</a:t>
            </a:r>
          </a:p>
          <a:p>
            <a:r>
              <a:rPr lang="en-US" altLang="en-US" sz="2800" dirty="0"/>
              <a:t>  </a:t>
            </a:r>
            <a:r>
              <a:rPr lang="en-US" altLang="en-US" sz="2800" dirty="0" err="1"/>
              <a:t>nll</a:t>
            </a:r>
            <a:r>
              <a:rPr lang="en-US" altLang="en-US" sz="2800" dirty="0"/>
              <a:t> = -sum(log(</a:t>
            </a:r>
            <a:r>
              <a:rPr lang="en-US" altLang="en-US" sz="2800" dirty="0" err="1"/>
              <a:t>prob</a:t>
            </a:r>
            <a:r>
              <a:rPr lang="en-US" altLang="en-US" sz="2800" dirty="0"/>
              <a:t>))</a:t>
            </a:r>
          </a:p>
          <a:p>
            <a:r>
              <a:rPr lang="en-US" altLang="en-US" sz="2800" dirty="0"/>
              <a:t>  return(</a:t>
            </a:r>
            <a:r>
              <a:rPr lang="en-US" altLang="en-US" sz="2800" dirty="0" err="1"/>
              <a:t>nll</a:t>
            </a:r>
            <a:r>
              <a:rPr lang="en-US" altLang="en-US" sz="2800" dirty="0"/>
              <a:t>)</a:t>
            </a:r>
          </a:p>
          <a:p>
            <a:r>
              <a:rPr lang="en-US" altLang="en-US" sz="2800" dirty="0"/>
              <a:t>}</a:t>
            </a:r>
          </a:p>
        </p:txBody>
      </p:sp>
      <p:sp>
        <p:nvSpPr>
          <p:cNvPr id="90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Minimize nll in R</a:t>
            </a:r>
          </a:p>
        </p:txBody>
      </p:sp>
      <p:sp>
        <p:nvSpPr>
          <p:cNvPr id="906243" name="AutoShape 3"/>
          <p:cNvSpPr>
            <a:spLocks/>
          </p:cNvSpPr>
          <p:nvPr/>
        </p:nvSpPr>
        <p:spPr bwMode="auto">
          <a:xfrm>
            <a:off x="7315200" y="984250"/>
            <a:ext cx="1600200" cy="685800"/>
          </a:xfrm>
          <a:prstGeom prst="borderCallout1">
            <a:avLst>
              <a:gd name="adj1" fmla="val 16667"/>
              <a:gd name="adj2" fmla="val -4764"/>
              <a:gd name="adj3" fmla="val 125754"/>
              <a:gd name="adj4" fmla="val -12041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function to minimize</a:t>
            </a:r>
            <a:endParaRPr lang="el-GR" alt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10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6" name="Rectangle 4"/>
          <p:cNvSpPr>
            <a:spLocks noChangeArrowheads="1"/>
          </p:cNvSpPr>
          <p:nvPr/>
        </p:nvSpPr>
        <p:spPr bwMode="auto">
          <a:xfrm>
            <a:off x="838200" y="762000"/>
            <a:ext cx="5943600" cy="5859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/>
              <a:t>&gt; </a:t>
            </a:r>
            <a:r>
              <a:rPr lang="en-US" altLang="en-US" dirty="0" err="1"/>
              <a:t>parm.start</a:t>
            </a:r>
            <a:r>
              <a:rPr lang="en-US" altLang="en-US" dirty="0"/>
              <a:t> = c(0,1)</a:t>
            </a:r>
          </a:p>
          <a:p>
            <a:r>
              <a:rPr lang="en-US" altLang="en-US" dirty="0"/>
              <a:t>&gt; </a:t>
            </a:r>
            <a:r>
              <a:rPr lang="en-US" altLang="en-US" dirty="0" err="1"/>
              <a:t>mle.fit</a:t>
            </a:r>
            <a:r>
              <a:rPr lang="en-US" altLang="en-US" dirty="0"/>
              <a:t> = </a:t>
            </a:r>
            <a:r>
              <a:rPr lang="en-US" altLang="en-US" dirty="0" err="1"/>
              <a:t>optim</a:t>
            </a:r>
            <a:r>
              <a:rPr lang="en-US" altLang="en-US" dirty="0"/>
              <a:t>(</a:t>
            </a:r>
            <a:r>
              <a:rPr lang="en-US" altLang="en-US" dirty="0" err="1"/>
              <a:t>parm.start,normal.nll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Warning messages:</a:t>
            </a:r>
          </a:p>
          <a:p>
            <a:r>
              <a:rPr lang="en-US" altLang="en-US" dirty="0"/>
              <a:t>1: In </a:t>
            </a:r>
            <a:r>
              <a:rPr lang="en-US" altLang="en-US" dirty="0" err="1"/>
              <a:t>sqrt</a:t>
            </a:r>
            <a:r>
              <a:rPr lang="en-US" altLang="en-US" dirty="0"/>
              <a:t>(s2) : </a:t>
            </a:r>
            <a:r>
              <a:rPr lang="en-US" altLang="en-US" dirty="0" err="1"/>
              <a:t>NaNs</a:t>
            </a:r>
            <a:r>
              <a:rPr lang="en-US" altLang="en-US" dirty="0"/>
              <a:t> produced</a:t>
            </a:r>
          </a:p>
          <a:p>
            <a:r>
              <a:rPr lang="en-US" altLang="en-US" dirty="0"/>
              <a:t>2: In </a:t>
            </a:r>
            <a:r>
              <a:rPr lang="en-US" altLang="en-US" dirty="0" err="1"/>
              <a:t>sqrt</a:t>
            </a:r>
            <a:r>
              <a:rPr lang="en-US" altLang="en-US" dirty="0"/>
              <a:t>(s2) : </a:t>
            </a:r>
            <a:r>
              <a:rPr lang="en-US" altLang="en-US" dirty="0" err="1"/>
              <a:t>NaNs</a:t>
            </a:r>
            <a:r>
              <a:rPr lang="en-US" altLang="en-US" dirty="0"/>
              <a:t> produced</a:t>
            </a:r>
          </a:p>
          <a:p>
            <a:r>
              <a:rPr lang="en-US" altLang="en-US" dirty="0"/>
              <a:t>&gt; print(</a:t>
            </a:r>
            <a:r>
              <a:rPr lang="en-US" altLang="en-US" dirty="0" err="1"/>
              <a:t>mle.fit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$par</a:t>
            </a:r>
          </a:p>
          <a:p>
            <a:r>
              <a:rPr lang="en-US" altLang="en-US" dirty="0"/>
              <a:t>[1] 4.9843782 0.9901456</a:t>
            </a:r>
          </a:p>
          <a:p>
            <a:endParaRPr lang="en-US" altLang="en-US" dirty="0"/>
          </a:p>
          <a:p>
            <a:r>
              <a:rPr lang="en-US" altLang="en-US" dirty="0"/>
              <a:t>$value</a:t>
            </a:r>
          </a:p>
          <a:p>
            <a:r>
              <a:rPr lang="en-US" altLang="en-US" dirty="0"/>
              <a:t>[1] 28.27505</a:t>
            </a:r>
          </a:p>
          <a:p>
            <a:endParaRPr lang="en-US" altLang="en-US" dirty="0"/>
          </a:p>
          <a:p>
            <a:r>
              <a:rPr lang="en-US" altLang="en-US" dirty="0"/>
              <a:t>$counts</a:t>
            </a:r>
          </a:p>
          <a:p>
            <a:r>
              <a:rPr lang="en-US" altLang="en-US" dirty="0"/>
              <a:t>function gradient </a:t>
            </a:r>
          </a:p>
          <a:p>
            <a:r>
              <a:rPr lang="en-US" altLang="en-US" dirty="0"/>
              <a:t>      95       NA </a:t>
            </a:r>
          </a:p>
          <a:p>
            <a:endParaRPr lang="en-US" altLang="en-US" dirty="0"/>
          </a:p>
          <a:p>
            <a:r>
              <a:rPr lang="en-US" altLang="en-US" dirty="0"/>
              <a:t>$convergence</a:t>
            </a:r>
          </a:p>
          <a:p>
            <a:r>
              <a:rPr lang="en-US" altLang="en-US" dirty="0"/>
              <a:t>[1] 0</a:t>
            </a:r>
          </a:p>
          <a:p>
            <a:endParaRPr lang="en-US" altLang="en-US" dirty="0"/>
          </a:p>
          <a:p>
            <a:r>
              <a:rPr lang="en-US" altLang="en-US" dirty="0"/>
              <a:t>$message</a:t>
            </a:r>
          </a:p>
          <a:p>
            <a:r>
              <a:rPr lang="en-US" altLang="en-US" dirty="0"/>
              <a:t>NULL</a:t>
            </a:r>
          </a:p>
        </p:txBody>
      </p:sp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8575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Minimize </a:t>
            </a:r>
            <a:r>
              <a:rPr lang="en-US" altLang="en-US" sz="4000" dirty="0" err="1">
                <a:solidFill>
                  <a:schemeClr val="tx1"/>
                </a:solidFill>
              </a:rPr>
              <a:t>nll</a:t>
            </a:r>
            <a:r>
              <a:rPr lang="en-US" altLang="en-US" sz="4000" dirty="0">
                <a:solidFill>
                  <a:schemeClr val="tx1"/>
                </a:solidFill>
              </a:rPr>
              <a:t> in R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sp>
        <p:nvSpPr>
          <p:cNvPr id="904195" name="AutoShape 3"/>
          <p:cNvSpPr>
            <a:spLocks/>
          </p:cNvSpPr>
          <p:nvPr/>
        </p:nvSpPr>
        <p:spPr bwMode="auto">
          <a:xfrm>
            <a:off x="5638800" y="3429000"/>
            <a:ext cx="2895600" cy="1828800"/>
          </a:xfrm>
          <a:prstGeom prst="borderCallout1">
            <a:avLst>
              <a:gd name="adj1" fmla="val 6250"/>
              <a:gd name="adj2" fmla="val -2630"/>
              <a:gd name="adj3" fmla="val -28472"/>
              <a:gd name="adj4" fmla="val -74125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It works. You can check that these are close to the MLE’s of </a:t>
            </a:r>
            <a:r>
              <a:rPr lang="el-GR" altLang="en-US" i="1" dirty="0">
                <a:solidFill>
                  <a:srgbClr val="FF0000"/>
                </a:solidFill>
              </a:rPr>
              <a:t>μ</a:t>
            </a:r>
            <a:r>
              <a:rPr lang="en-US" altLang="en-US" dirty="0"/>
              <a:t> and </a:t>
            </a:r>
            <a:r>
              <a:rPr lang="el-GR" altLang="en-US" i="1" dirty="0">
                <a:solidFill>
                  <a:srgbClr val="FF0000"/>
                </a:solidFill>
              </a:rPr>
              <a:t>σ</a:t>
            </a:r>
            <a:r>
              <a:rPr lang="en-US" altLang="en-US" i="1" baseline="30000" dirty="0">
                <a:solidFill>
                  <a:srgbClr val="FF0000"/>
                </a:solidFill>
              </a:rPr>
              <a:t>2</a:t>
            </a:r>
            <a:r>
              <a:rPr lang="en-US" altLang="en-US" i="1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that we computed earlier using exact equations</a:t>
            </a:r>
            <a:endParaRPr lang="el-GR" altLang="en-US" i="1" dirty="0">
              <a:solidFill>
                <a:srgbClr val="FF0000"/>
              </a:solidFill>
            </a:endParaRPr>
          </a:p>
        </p:txBody>
      </p:sp>
      <p:sp>
        <p:nvSpPr>
          <p:cNvPr id="904197" name="AutoShape 5"/>
          <p:cNvSpPr>
            <a:spLocks/>
          </p:cNvSpPr>
          <p:nvPr/>
        </p:nvSpPr>
        <p:spPr bwMode="auto">
          <a:xfrm>
            <a:off x="5562600" y="2362200"/>
            <a:ext cx="3352800" cy="685800"/>
          </a:xfrm>
          <a:prstGeom prst="borderCallout1">
            <a:avLst>
              <a:gd name="adj1" fmla="val 16667"/>
              <a:gd name="adj2" fmla="val -2273"/>
              <a:gd name="adj3" fmla="val -143981"/>
              <a:gd name="adj4" fmla="val -60889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need to give </a:t>
            </a:r>
            <a:r>
              <a:rPr lang="en-US" altLang="en-US" dirty="0" err="1"/>
              <a:t>optim</a:t>
            </a:r>
            <a:r>
              <a:rPr lang="en-US" altLang="en-US" dirty="0"/>
              <a:t> starting values for the parameters</a:t>
            </a:r>
            <a:endParaRPr lang="en-US" altLang="en-US" i="1" dirty="0">
              <a:solidFill>
                <a:srgbClr val="FF0000"/>
              </a:solidFill>
            </a:endParaRPr>
          </a:p>
        </p:txBody>
      </p:sp>
      <p:sp>
        <p:nvSpPr>
          <p:cNvPr id="904198" name="AutoShape 6"/>
          <p:cNvSpPr>
            <a:spLocks/>
          </p:cNvSpPr>
          <p:nvPr/>
        </p:nvSpPr>
        <p:spPr bwMode="auto">
          <a:xfrm>
            <a:off x="5562600" y="1676400"/>
            <a:ext cx="3352800" cy="609600"/>
          </a:xfrm>
          <a:prstGeom prst="borderCallout1">
            <a:avLst>
              <a:gd name="adj1" fmla="val 18750"/>
              <a:gd name="adj2" fmla="val -2273"/>
              <a:gd name="adj3" fmla="val -50000"/>
              <a:gd name="adj4" fmla="val -33759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need to give </a:t>
            </a:r>
            <a:r>
              <a:rPr lang="en-US" altLang="en-US" dirty="0" err="1"/>
              <a:t>optim</a:t>
            </a:r>
            <a:r>
              <a:rPr lang="en-US" altLang="en-US" dirty="0"/>
              <a:t> the name of the fit function you created</a:t>
            </a:r>
            <a:endParaRPr lang="en-US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6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animBg="1"/>
      <p:bldP spid="904197" grpId="0" animBg="1"/>
      <p:bldP spid="90419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101" name="Rectangle 5"/>
          <p:cNvSpPr>
            <a:spLocks noChangeArrowheads="1"/>
          </p:cNvSpPr>
          <p:nvPr/>
        </p:nvSpPr>
        <p:spPr bwMode="auto">
          <a:xfrm>
            <a:off x="457200" y="2057400"/>
            <a:ext cx="5943600" cy="3108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800" dirty="0" err="1"/>
              <a:t>normal.nll</a:t>
            </a:r>
            <a:r>
              <a:rPr lang="en-US" altLang="en-US" sz="2800" dirty="0"/>
              <a:t> &lt;- function(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){</a:t>
            </a:r>
          </a:p>
          <a:p>
            <a:r>
              <a:rPr lang="en-US" altLang="en-US" sz="2800" dirty="0"/>
              <a:t>  mu = 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[1]</a:t>
            </a:r>
          </a:p>
          <a:p>
            <a:r>
              <a:rPr lang="en-US" altLang="en-US" sz="2800" dirty="0"/>
              <a:t>  s2 = </a:t>
            </a:r>
            <a:r>
              <a:rPr lang="en-US" altLang="en-US" sz="2800" dirty="0" err="1"/>
              <a:t>exp</a:t>
            </a:r>
            <a:r>
              <a:rPr lang="en-US" altLang="en-US" sz="2800" dirty="0"/>
              <a:t>(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[2])</a:t>
            </a:r>
          </a:p>
          <a:p>
            <a:r>
              <a:rPr lang="en-US" altLang="en-US" sz="2800" dirty="0"/>
              <a:t>  </a:t>
            </a:r>
            <a:r>
              <a:rPr lang="en-US" altLang="en-US" sz="2800" dirty="0" err="1"/>
              <a:t>prob</a:t>
            </a:r>
            <a:r>
              <a:rPr lang="en-US" altLang="en-US" sz="2800" dirty="0"/>
              <a:t> = </a:t>
            </a:r>
            <a:r>
              <a:rPr lang="en-US" altLang="en-US" sz="2800" dirty="0" err="1"/>
              <a:t>dnorm</a:t>
            </a:r>
            <a:r>
              <a:rPr lang="en-US" altLang="en-US" sz="2800" dirty="0"/>
              <a:t>(</a:t>
            </a:r>
            <a:r>
              <a:rPr lang="en-US" altLang="en-US" sz="2800" dirty="0" err="1"/>
              <a:t>y,mean</a:t>
            </a:r>
            <a:r>
              <a:rPr lang="en-US" altLang="en-US" sz="2800" dirty="0"/>
              <a:t>=</a:t>
            </a:r>
            <a:r>
              <a:rPr lang="en-US" altLang="en-US" sz="2800" dirty="0" err="1"/>
              <a:t>mu,sd</a:t>
            </a:r>
            <a:r>
              <a:rPr lang="en-US" altLang="en-US" sz="2800" dirty="0"/>
              <a:t>=</a:t>
            </a:r>
            <a:r>
              <a:rPr lang="en-US" altLang="en-US" sz="2800" dirty="0" err="1"/>
              <a:t>sqrt</a:t>
            </a:r>
            <a:r>
              <a:rPr lang="en-US" altLang="en-US" sz="2800" dirty="0"/>
              <a:t>(s2))</a:t>
            </a:r>
          </a:p>
          <a:p>
            <a:r>
              <a:rPr lang="en-US" altLang="en-US" sz="2800" dirty="0"/>
              <a:t>  </a:t>
            </a:r>
            <a:r>
              <a:rPr lang="en-US" altLang="en-US" sz="2800" dirty="0" err="1"/>
              <a:t>nll</a:t>
            </a:r>
            <a:r>
              <a:rPr lang="en-US" altLang="en-US" sz="2800" dirty="0"/>
              <a:t> = -sum(log(</a:t>
            </a:r>
            <a:r>
              <a:rPr lang="en-US" altLang="en-US" sz="2800" dirty="0" err="1"/>
              <a:t>prob</a:t>
            </a:r>
            <a:r>
              <a:rPr lang="en-US" altLang="en-US" sz="2800" dirty="0"/>
              <a:t>))</a:t>
            </a:r>
          </a:p>
          <a:p>
            <a:r>
              <a:rPr lang="en-US" altLang="en-US" sz="2800" dirty="0"/>
              <a:t>  return(</a:t>
            </a:r>
            <a:r>
              <a:rPr lang="en-US" altLang="en-US" sz="2800" dirty="0" err="1"/>
              <a:t>nll</a:t>
            </a:r>
            <a:r>
              <a:rPr lang="en-US" altLang="en-US" sz="2800" dirty="0"/>
              <a:t>)</a:t>
            </a:r>
          </a:p>
          <a:p>
            <a:r>
              <a:rPr lang="en-US" altLang="en-US" sz="2800" dirty="0"/>
              <a:t>}</a:t>
            </a:r>
          </a:p>
        </p:txBody>
      </p:sp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Better Approach to estimate </a:t>
            </a:r>
            <a:r>
              <a:rPr lang="el-GR" altLang="en-US" sz="4000" i="1">
                <a:solidFill>
                  <a:srgbClr val="FF0000"/>
                </a:solidFill>
                <a:latin typeface="Arial" panose="020B0604020202020204" pitchFamily="34" charset="0"/>
              </a:rPr>
              <a:t>σ</a:t>
            </a:r>
            <a:r>
              <a:rPr lang="en-US" altLang="en-US" sz="4000" i="1" baseline="3000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800" i="1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00099" name="AutoShape 3"/>
          <p:cNvSpPr>
            <a:spLocks/>
          </p:cNvSpPr>
          <p:nvPr/>
        </p:nvSpPr>
        <p:spPr bwMode="auto">
          <a:xfrm>
            <a:off x="6019800" y="1295400"/>
            <a:ext cx="2895600" cy="1981200"/>
          </a:xfrm>
          <a:prstGeom prst="borderCallout1">
            <a:avLst>
              <a:gd name="adj1" fmla="val 48381"/>
              <a:gd name="adj2" fmla="val -3563"/>
              <a:gd name="adj3" fmla="val 93114"/>
              <a:gd name="adj4" fmla="val -91059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400" dirty="0"/>
              <a:t>estimate </a:t>
            </a:r>
            <a:r>
              <a:rPr lang="en-US" altLang="en-US" sz="2400" i="1" dirty="0">
                <a:solidFill>
                  <a:srgbClr val="FF0000"/>
                </a:solidFill>
              </a:rPr>
              <a:t>log(</a:t>
            </a:r>
            <a:r>
              <a:rPr lang="el-GR" altLang="en-US" sz="2400" i="1" dirty="0">
                <a:solidFill>
                  <a:srgbClr val="FF0000"/>
                </a:solidFill>
              </a:rPr>
              <a:t>σ</a:t>
            </a:r>
            <a:r>
              <a:rPr lang="en-US" altLang="en-US" sz="2400" i="1" baseline="30000" dirty="0">
                <a:solidFill>
                  <a:srgbClr val="FF0000"/>
                </a:solidFill>
              </a:rPr>
              <a:t>2</a:t>
            </a:r>
            <a:r>
              <a:rPr lang="en-US" altLang="en-US" sz="2400" i="1" dirty="0">
                <a:solidFill>
                  <a:srgbClr val="FF0000"/>
                </a:solidFill>
              </a:rPr>
              <a:t>)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and</a:t>
            </a:r>
          </a:p>
          <a:p>
            <a:r>
              <a:rPr lang="el-GR" altLang="en-US" sz="2400" i="1" dirty="0">
                <a:solidFill>
                  <a:srgbClr val="FF0000"/>
                </a:solidFill>
              </a:rPr>
              <a:t>σ</a:t>
            </a:r>
            <a:r>
              <a:rPr lang="en-US" altLang="en-US" sz="2400" i="1" baseline="30000" dirty="0">
                <a:solidFill>
                  <a:srgbClr val="FF0000"/>
                </a:solidFill>
              </a:rPr>
              <a:t>2</a:t>
            </a:r>
            <a:r>
              <a:rPr lang="en-US" altLang="en-US" sz="2400" i="1" dirty="0">
                <a:solidFill>
                  <a:srgbClr val="FF0000"/>
                </a:solidFill>
              </a:rPr>
              <a:t> = </a:t>
            </a:r>
            <a:r>
              <a:rPr lang="en-US" altLang="en-US" sz="2400" i="1" dirty="0" err="1">
                <a:solidFill>
                  <a:srgbClr val="FF0000"/>
                </a:solidFill>
              </a:rPr>
              <a:t>exp</a:t>
            </a:r>
            <a:r>
              <a:rPr lang="en-US" altLang="en-US" sz="2400" i="1" dirty="0">
                <a:solidFill>
                  <a:srgbClr val="FF0000"/>
                </a:solidFill>
              </a:rPr>
              <a:t>(log(</a:t>
            </a:r>
            <a:r>
              <a:rPr lang="el-GR" altLang="en-US" sz="2400" i="1" dirty="0">
                <a:solidFill>
                  <a:srgbClr val="FF0000"/>
                </a:solidFill>
              </a:rPr>
              <a:t>σ</a:t>
            </a:r>
            <a:r>
              <a:rPr lang="en-US" altLang="en-US" sz="2400" i="1" baseline="30000" dirty="0">
                <a:solidFill>
                  <a:srgbClr val="FF0000"/>
                </a:solidFill>
              </a:rPr>
              <a:t>2</a:t>
            </a:r>
            <a:r>
              <a:rPr lang="en-US" altLang="en-US" sz="2400" i="1" dirty="0">
                <a:solidFill>
                  <a:srgbClr val="FF0000"/>
                </a:solidFill>
              </a:rPr>
              <a:t>))</a:t>
            </a:r>
          </a:p>
          <a:p>
            <a:endParaRPr lang="en-US" altLang="en-US" sz="2400" i="1" dirty="0">
              <a:solidFill>
                <a:srgbClr val="FF0000"/>
              </a:solidFill>
            </a:endParaRPr>
          </a:p>
          <a:p>
            <a:r>
              <a:rPr lang="en-US" altLang="en-US" sz="2400" dirty="0" err="1"/>
              <a:t>parm</a:t>
            </a:r>
            <a:r>
              <a:rPr lang="en-US" altLang="en-US" sz="2400" dirty="0"/>
              <a:t>[2] can be + or -, but s2 always +</a:t>
            </a:r>
            <a:endParaRPr lang="el-G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003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3" name="Rectangle 5"/>
          <p:cNvSpPr>
            <a:spLocks noChangeArrowheads="1"/>
          </p:cNvSpPr>
          <p:nvPr/>
        </p:nvSpPr>
        <p:spPr bwMode="auto">
          <a:xfrm>
            <a:off x="304800" y="838200"/>
            <a:ext cx="5867400" cy="5859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/>
              <a:t>&gt; </a:t>
            </a:r>
            <a:r>
              <a:rPr lang="en-US" altLang="en-US" dirty="0" err="1"/>
              <a:t>parm.start</a:t>
            </a:r>
            <a:r>
              <a:rPr lang="en-US" altLang="en-US" dirty="0"/>
              <a:t> = c(3,0)</a:t>
            </a:r>
          </a:p>
          <a:p>
            <a:r>
              <a:rPr lang="en-US" altLang="en-US" dirty="0"/>
              <a:t>&gt; </a:t>
            </a:r>
            <a:r>
              <a:rPr lang="en-US" altLang="en-US" dirty="0" err="1"/>
              <a:t>mle.fit</a:t>
            </a:r>
            <a:r>
              <a:rPr lang="en-US" altLang="en-US" dirty="0"/>
              <a:t> = </a:t>
            </a:r>
            <a:r>
              <a:rPr lang="en-US" altLang="en-US" dirty="0" err="1"/>
              <a:t>optim</a:t>
            </a:r>
            <a:r>
              <a:rPr lang="en-US" altLang="en-US" dirty="0"/>
              <a:t>(</a:t>
            </a:r>
            <a:r>
              <a:rPr lang="en-US" altLang="en-US" dirty="0" err="1"/>
              <a:t>parm.start,normal.nll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&gt; print(</a:t>
            </a:r>
            <a:r>
              <a:rPr lang="en-US" altLang="en-US" dirty="0" err="1"/>
              <a:t>mle.fit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$par</a:t>
            </a:r>
          </a:p>
          <a:p>
            <a:r>
              <a:rPr lang="en-US" altLang="en-US" dirty="0"/>
              <a:t>[1]  4.98448207 -0.01014594</a:t>
            </a:r>
          </a:p>
          <a:p>
            <a:endParaRPr lang="en-US" altLang="en-US" dirty="0"/>
          </a:p>
          <a:p>
            <a:r>
              <a:rPr lang="en-US" altLang="en-US" dirty="0"/>
              <a:t>$value</a:t>
            </a:r>
          </a:p>
          <a:p>
            <a:r>
              <a:rPr lang="en-US" altLang="en-US" dirty="0"/>
              <a:t>[1] 28.27505</a:t>
            </a:r>
          </a:p>
          <a:p>
            <a:endParaRPr lang="en-US" altLang="en-US" dirty="0"/>
          </a:p>
          <a:p>
            <a:r>
              <a:rPr lang="en-US" altLang="en-US" dirty="0"/>
              <a:t>$counts</a:t>
            </a:r>
          </a:p>
          <a:p>
            <a:r>
              <a:rPr lang="en-US" altLang="en-US" dirty="0"/>
              <a:t>function gradient </a:t>
            </a:r>
          </a:p>
          <a:p>
            <a:r>
              <a:rPr lang="en-US" altLang="en-US" dirty="0"/>
              <a:t>      63       NA </a:t>
            </a:r>
          </a:p>
          <a:p>
            <a:endParaRPr lang="en-US" altLang="en-US" dirty="0"/>
          </a:p>
          <a:p>
            <a:r>
              <a:rPr lang="en-US" altLang="en-US" dirty="0"/>
              <a:t>$convergence</a:t>
            </a:r>
          </a:p>
          <a:p>
            <a:r>
              <a:rPr lang="en-US" altLang="en-US" dirty="0"/>
              <a:t>[1] 0</a:t>
            </a:r>
          </a:p>
          <a:p>
            <a:endParaRPr lang="en-US" altLang="en-US" dirty="0"/>
          </a:p>
          <a:p>
            <a:r>
              <a:rPr lang="en-US" altLang="en-US" dirty="0"/>
              <a:t>$message</a:t>
            </a:r>
          </a:p>
          <a:p>
            <a:r>
              <a:rPr lang="en-US" altLang="en-US" dirty="0"/>
              <a:t>NULL</a:t>
            </a:r>
          </a:p>
          <a:p>
            <a:endParaRPr lang="en-US" altLang="en-US" dirty="0"/>
          </a:p>
          <a:p>
            <a:r>
              <a:rPr lang="en-US" altLang="en-US" dirty="0"/>
              <a:t>&gt; </a:t>
            </a:r>
            <a:r>
              <a:rPr lang="en-US" altLang="en-US" dirty="0" err="1"/>
              <a:t>exp</a:t>
            </a:r>
            <a:r>
              <a:rPr lang="en-US" altLang="en-US" dirty="0"/>
              <a:t>(</a:t>
            </a:r>
            <a:r>
              <a:rPr lang="en-US" altLang="en-US" dirty="0" err="1"/>
              <a:t>mle.fit$par</a:t>
            </a:r>
            <a:r>
              <a:rPr lang="en-US" altLang="en-US" dirty="0"/>
              <a:t>[2])</a:t>
            </a:r>
          </a:p>
          <a:p>
            <a:r>
              <a:rPr lang="en-US" altLang="en-US" dirty="0"/>
              <a:t>[1] 0.9899054</a:t>
            </a:r>
          </a:p>
        </p:txBody>
      </p:sp>
      <p:sp>
        <p:nvSpPr>
          <p:cNvPr id="90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Better Approach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08291" name="AutoShape 3"/>
          <p:cNvSpPr>
            <a:spLocks/>
          </p:cNvSpPr>
          <p:nvPr/>
        </p:nvSpPr>
        <p:spPr bwMode="auto">
          <a:xfrm>
            <a:off x="5715000" y="1066800"/>
            <a:ext cx="2438400" cy="685800"/>
          </a:xfrm>
          <a:prstGeom prst="borderCallout1">
            <a:avLst>
              <a:gd name="adj1" fmla="val 16667"/>
              <a:gd name="adj2" fmla="val -3125"/>
              <a:gd name="adj3" fmla="val 148148"/>
              <a:gd name="adj4" fmla="val -90625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estimate of </a:t>
            </a:r>
            <a:r>
              <a:rPr lang="en-US" altLang="en-US" i="1">
                <a:solidFill>
                  <a:srgbClr val="FF0000"/>
                </a:solidFill>
              </a:rPr>
              <a:t>log(</a:t>
            </a:r>
            <a:r>
              <a:rPr lang="el-GR" altLang="en-US" i="1">
                <a:solidFill>
                  <a:srgbClr val="FF0000"/>
                </a:solidFill>
              </a:rPr>
              <a:t>σ</a:t>
            </a:r>
            <a:r>
              <a:rPr lang="en-US" altLang="en-US" i="1" baseline="30000">
                <a:solidFill>
                  <a:srgbClr val="FF0000"/>
                </a:solidFill>
              </a:rPr>
              <a:t>2</a:t>
            </a:r>
            <a:r>
              <a:rPr lang="en-US" altLang="en-US" i="1">
                <a:solidFill>
                  <a:srgbClr val="FF0000"/>
                </a:solidFill>
              </a:rPr>
              <a:t>)</a:t>
            </a:r>
            <a:endParaRPr lang="el-GR" altLang="en-US" i="1">
              <a:solidFill>
                <a:srgbClr val="FF0000"/>
              </a:solidFill>
            </a:endParaRPr>
          </a:p>
        </p:txBody>
      </p:sp>
      <p:sp>
        <p:nvSpPr>
          <p:cNvPr id="908294" name="AutoShape 6"/>
          <p:cNvSpPr>
            <a:spLocks/>
          </p:cNvSpPr>
          <p:nvPr/>
        </p:nvSpPr>
        <p:spPr bwMode="auto">
          <a:xfrm>
            <a:off x="4876800" y="4724400"/>
            <a:ext cx="2514600" cy="990600"/>
          </a:xfrm>
          <a:prstGeom prst="borderCallout1">
            <a:avLst>
              <a:gd name="adj1" fmla="val 11537"/>
              <a:gd name="adj2" fmla="val -3032"/>
              <a:gd name="adj3" fmla="val 144870"/>
              <a:gd name="adj4" fmla="val -9090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estimate of </a:t>
            </a:r>
            <a:r>
              <a:rPr lang="el-GR" altLang="en-US" i="1">
                <a:solidFill>
                  <a:srgbClr val="FF0000"/>
                </a:solidFill>
              </a:rPr>
              <a:t>σ</a:t>
            </a:r>
            <a:r>
              <a:rPr lang="en-US" altLang="en-US" i="1" baseline="30000">
                <a:solidFill>
                  <a:srgbClr val="FF0000"/>
                </a:solidFill>
              </a:rPr>
              <a:t>2</a:t>
            </a:r>
            <a:r>
              <a:rPr lang="en-US" altLang="en-US"/>
              <a:t>, which is close to the result we got before</a:t>
            </a: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004857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Normal MLE’s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12387" name="Text Box 3"/>
          <p:cNvSpPr txBox="1">
            <a:spLocks noChangeArrowheads="1"/>
          </p:cNvSpPr>
          <p:nvPr/>
        </p:nvSpPr>
        <p:spPr bwMode="auto">
          <a:xfrm>
            <a:off x="990600" y="1295400"/>
            <a:ext cx="6781800" cy="411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It turns out that MLE’s of regression parameters are the same as least squares estimates when the data are normally distributed with the same variance.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Lets check this with the growth data example.</a:t>
            </a:r>
          </a:p>
        </p:txBody>
      </p:sp>
    </p:spTree>
    <p:extLst>
      <p:ext uri="{BB962C8B-B14F-4D97-AF65-F5344CB8AC3E}">
        <p14:creationId xmlns:p14="http://schemas.microsoft.com/office/powerpoint/2010/main" val="95713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2771" y="0"/>
            <a:ext cx="8216900" cy="8318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Fitting models with data: 3 requirements</a:t>
            </a:r>
          </a:p>
        </p:txBody>
      </p:sp>
      <p:sp>
        <p:nvSpPr>
          <p:cNvPr id="77721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5105400"/>
          </a:xfrm>
          <a:solidFill>
            <a:schemeClr val="bg1">
              <a:lumMod val="85000"/>
            </a:schemeClr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A formal mathematical model of a system, which is capable of generating predictions about the observable world.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Data from the system to be used when estimating parameter values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A criterion (or objective function, or fit function) to judge the quality (or closeness) of the fit between model predictions and observed data.</a:t>
            </a:r>
          </a:p>
        </p:txBody>
      </p:sp>
    </p:spTree>
    <p:extLst>
      <p:ext uri="{BB962C8B-B14F-4D97-AF65-F5344CB8AC3E}">
        <p14:creationId xmlns:p14="http://schemas.microsoft.com/office/powerpoint/2010/main" val="2907244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Normal MLE’s for growth data example</a:t>
            </a:r>
          </a:p>
        </p:txBody>
      </p:sp>
      <p:sp>
        <p:nvSpPr>
          <p:cNvPr id="914436" name="Rectangle 4"/>
          <p:cNvSpPr>
            <a:spLocks noChangeArrowheads="1"/>
          </p:cNvSpPr>
          <p:nvPr/>
        </p:nvSpPr>
        <p:spPr bwMode="auto">
          <a:xfrm>
            <a:off x="609600" y="1598613"/>
            <a:ext cx="8534400" cy="3785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400" dirty="0" err="1"/>
              <a:t>fname</a:t>
            </a:r>
            <a:r>
              <a:rPr lang="en-US" altLang="en-US" sz="2400" dirty="0"/>
              <a:t> = c("E:\\FRM6002_2011\\lecture5\\LW.dat")</a:t>
            </a:r>
          </a:p>
          <a:p>
            <a:r>
              <a:rPr lang="en-US" altLang="en-US" sz="2400" dirty="0" err="1"/>
              <a:t>tdata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read.table</a:t>
            </a:r>
            <a:r>
              <a:rPr lang="en-US" altLang="en-US" sz="2400" dirty="0"/>
              <a:t>(</a:t>
            </a:r>
            <a:r>
              <a:rPr lang="en-US" altLang="en-US" sz="2400" dirty="0" err="1"/>
              <a:t>fname,header</a:t>
            </a:r>
            <a:r>
              <a:rPr lang="en-US" altLang="en-US" sz="2400" dirty="0"/>
              <a:t>=TRUE)</a:t>
            </a:r>
          </a:p>
          <a:p>
            <a:endParaRPr lang="en-US" altLang="en-US" sz="2400" dirty="0"/>
          </a:p>
          <a:p>
            <a:r>
              <a:rPr lang="en-US" altLang="en-US" sz="2400" dirty="0" err="1"/>
              <a:t>normal.nll</a:t>
            </a:r>
            <a:r>
              <a:rPr lang="en-US" altLang="en-US" sz="2400" dirty="0"/>
              <a:t> &lt;- function(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){</a:t>
            </a:r>
          </a:p>
          <a:p>
            <a:r>
              <a:rPr lang="en-US" altLang="en-US" sz="2400" dirty="0"/>
              <a:t>  mu= 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[1] + 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[2]*</a:t>
            </a:r>
            <a:r>
              <a:rPr lang="en-US" altLang="en-US" sz="2400" dirty="0" err="1"/>
              <a:t>tdata$length</a:t>
            </a:r>
            <a:endParaRPr lang="en-US" altLang="en-US" sz="2400" dirty="0"/>
          </a:p>
          <a:p>
            <a:r>
              <a:rPr lang="en-US" altLang="en-US" sz="2400" dirty="0"/>
              <a:t>  s2 = </a:t>
            </a:r>
            <a:r>
              <a:rPr lang="en-US" altLang="en-US" sz="2400" dirty="0" err="1"/>
              <a:t>exp</a:t>
            </a:r>
            <a:r>
              <a:rPr lang="en-US" altLang="en-US" sz="2400" dirty="0"/>
              <a:t>(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[3])</a:t>
            </a:r>
          </a:p>
          <a:p>
            <a:r>
              <a:rPr lang="en-US" altLang="en-US" sz="2400" dirty="0"/>
              <a:t>  </a:t>
            </a:r>
            <a:r>
              <a:rPr lang="en-US" altLang="en-US" sz="2400" dirty="0" err="1"/>
              <a:t>prob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dnorm</a:t>
            </a:r>
            <a:r>
              <a:rPr lang="en-US" altLang="en-US" sz="2400" dirty="0"/>
              <a:t>(</a:t>
            </a:r>
            <a:r>
              <a:rPr lang="en-US" altLang="en-US" sz="2400" dirty="0" err="1"/>
              <a:t>tdata$weight,mean</a:t>
            </a:r>
            <a:r>
              <a:rPr lang="en-US" altLang="en-US" sz="2400" dirty="0"/>
              <a:t>=</a:t>
            </a:r>
            <a:r>
              <a:rPr lang="en-US" altLang="en-US" sz="2400" dirty="0" err="1"/>
              <a:t>mu,sd</a:t>
            </a:r>
            <a:r>
              <a:rPr lang="en-US" altLang="en-US" sz="2400" dirty="0"/>
              <a:t>=</a:t>
            </a:r>
            <a:r>
              <a:rPr lang="en-US" altLang="en-US" sz="2400" dirty="0" err="1"/>
              <a:t>sqrt</a:t>
            </a:r>
            <a:r>
              <a:rPr lang="en-US" altLang="en-US" sz="2400" dirty="0"/>
              <a:t>(s2))</a:t>
            </a:r>
          </a:p>
          <a:p>
            <a:r>
              <a:rPr lang="en-US" altLang="en-US" sz="2400" dirty="0"/>
              <a:t>  </a:t>
            </a:r>
            <a:r>
              <a:rPr lang="en-US" altLang="en-US" sz="2400" dirty="0" err="1"/>
              <a:t>nll</a:t>
            </a:r>
            <a:r>
              <a:rPr lang="en-US" altLang="en-US" sz="2400" dirty="0"/>
              <a:t> = -sum(log(</a:t>
            </a:r>
            <a:r>
              <a:rPr lang="en-US" altLang="en-US" sz="2400" dirty="0" err="1"/>
              <a:t>prob</a:t>
            </a:r>
            <a:r>
              <a:rPr lang="en-US" altLang="en-US" sz="2400" dirty="0"/>
              <a:t>))</a:t>
            </a:r>
          </a:p>
          <a:p>
            <a:r>
              <a:rPr lang="en-US" altLang="en-US" sz="2400" dirty="0"/>
              <a:t>  return(</a:t>
            </a:r>
            <a:r>
              <a:rPr lang="en-US" altLang="en-US" sz="2400" dirty="0" err="1"/>
              <a:t>nll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}</a:t>
            </a:r>
          </a:p>
        </p:txBody>
      </p:sp>
      <p:sp>
        <p:nvSpPr>
          <p:cNvPr id="914437" name="AutoShape 5"/>
          <p:cNvSpPr>
            <a:spLocks/>
          </p:cNvSpPr>
          <p:nvPr/>
        </p:nvSpPr>
        <p:spPr bwMode="auto">
          <a:xfrm>
            <a:off x="3429000" y="5105400"/>
            <a:ext cx="2514600" cy="990600"/>
          </a:xfrm>
          <a:prstGeom prst="borderCallout1">
            <a:avLst>
              <a:gd name="adj1" fmla="val 11537"/>
              <a:gd name="adj2" fmla="val -3032"/>
              <a:gd name="adj3" fmla="val -170995"/>
              <a:gd name="adj4" fmla="val -67106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has to be either a scalar (single value) or a vector of length n</a:t>
            </a:r>
            <a:endParaRPr lang="el-GR" altLang="en-US"/>
          </a:p>
        </p:txBody>
      </p:sp>
      <p:sp>
        <p:nvSpPr>
          <p:cNvPr id="914438" name="AutoShape 6"/>
          <p:cNvSpPr>
            <a:spLocks/>
          </p:cNvSpPr>
          <p:nvPr/>
        </p:nvSpPr>
        <p:spPr bwMode="auto">
          <a:xfrm>
            <a:off x="5791200" y="4419600"/>
            <a:ext cx="2971800" cy="685800"/>
          </a:xfrm>
          <a:prstGeom prst="borderCallout1">
            <a:avLst>
              <a:gd name="adj1" fmla="val 11537"/>
              <a:gd name="adj2" fmla="val -2565"/>
              <a:gd name="adj3" fmla="val -24852"/>
              <a:gd name="adj4" fmla="val -2453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returns pdf for weight, with mean mu and </a:t>
            </a:r>
            <a:r>
              <a:rPr lang="en-US" altLang="en-US" dirty="0" err="1"/>
              <a:t>st.</a:t>
            </a:r>
            <a:r>
              <a:rPr lang="en-US" altLang="en-US" dirty="0"/>
              <a:t> dev. </a:t>
            </a:r>
            <a:r>
              <a:rPr lang="en-US" altLang="en-US" dirty="0" err="1"/>
              <a:t>sqrt</a:t>
            </a:r>
            <a:r>
              <a:rPr lang="en-US" altLang="en-US" dirty="0"/>
              <a:t>(s2)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045037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81" name="Rectangle 5"/>
          <p:cNvSpPr>
            <a:spLocks noChangeArrowheads="1"/>
          </p:cNvSpPr>
          <p:nvPr/>
        </p:nvSpPr>
        <p:spPr bwMode="auto">
          <a:xfrm>
            <a:off x="355468" y="1178510"/>
            <a:ext cx="6959731" cy="48320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800" dirty="0"/>
              <a:t>&gt; </a:t>
            </a:r>
            <a:r>
              <a:rPr lang="en-US" altLang="en-US" sz="2800" dirty="0" err="1"/>
              <a:t>parm.start</a:t>
            </a:r>
            <a:r>
              <a:rPr lang="en-US" altLang="en-US" sz="2800" dirty="0"/>
              <a:t> = c(2,2,2)</a:t>
            </a:r>
          </a:p>
          <a:p>
            <a:r>
              <a:rPr lang="en-US" altLang="en-US" sz="2800" dirty="0"/>
              <a:t>&gt; </a:t>
            </a:r>
            <a:r>
              <a:rPr lang="en-US" altLang="en-US" sz="2800" dirty="0" err="1"/>
              <a:t>normal.nll</a:t>
            </a:r>
            <a:r>
              <a:rPr lang="en-US" altLang="en-US" sz="2800" dirty="0"/>
              <a:t>(</a:t>
            </a:r>
            <a:r>
              <a:rPr lang="en-US" altLang="en-US" sz="2800" dirty="0" err="1"/>
              <a:t>parm.start</a:t>
            </a:r>
            <a:r>
              <a:rPr lang="en-US" altLang="en-US" sz="2800" dirty="0"/>
              <a:t>)</a:t>
            </a:r>
          </a:p>
          <a:p>
            <a:r>
              <a:rPr lang="en-US" altLang="en-US" sz="2800" dirty="0"/>
              <a:t>[1] 218.2105</a:t>
            </a:r>
          </a:p>
          <a:p>
            <a:r>
              <a:rPr lang="en-US" altLang="en-US" sz="2800" dirty="0"/>
              <a:t>&gt; </a:t>
            </a:r>
            <a:r>
              <a:rPr lang="en-US" altLang="en-US" sz="2800" dirty="0" err="1"/>
              <a:t>mle.fit</a:t>
            </a:r>
            <a:r>
              <a:rPr lang="en-US" altLang="en-US" sz="2800" dirty="0"/>
              <a:t> = </a:t>
            </a:r>
            <a:r>
              <a:rPr lang="en-US" altLang="en-US" sz="2800" dirty="0" err="1"/>
              <a:t>optim</a:t>
            </a:r>
            <a:r>
              <a:rPr lang="en-US" altLang="en-US" sz="2800" dirty="0"/>
              <a:t>(</a:t>
            </a:r>
            <a:r>
              <a:rPr lang="en-US" altLang="en-US" sz="2800" dirty="0" err="1"/>
              <a:t>parm.start,normal.nll,method</a:t>
            </a:r>
            <a:r>
              <a:rPr lang="en-US" altLang="en-US" sz="2800" dirty="0"/>
              <a:t> = "BFGS",</a:t>
            </a:r>
          </a:p>
          <a:p>
            <a:r>
              <a:rPr lang="en-US" altLang="en-US" sz="2800" dirty="0"/>
              <a:t>+ control=list(</a:t>
            </a:r>
            <a:r>
              <a:rPr lang="en-US" altLang="en-US" sz="2800" dirty="0" err="1"/>
              <a:t>maxit</a:t>
            </a:r>
            <a:r>
              <a:rPr lang="en-US" altLang="en-US" sz="2800" dirty="0"/>
              <a:t>=1000,trace=1))</a:t>
            </a:r>
          </a:p>
          <a:p>
            <a:r>
              <a:rPr lang="en-US" altLang="en-US" sz="2800" dirty="0"/>
              <a:t>initial  value 218.210452 </a:t>
            </a:r>
          </a:p>
          <a:p>
            <a:r>
              <a:rPr lang="en-US" altLang="en-US" sz="2800" dirty="0" err="1"/>
              <a:t>iter</a:t>
            </a:r>
            <a:r>
              <a:rPr lang="en-US" altLang="en-US" sz="2800" dirty="0"/>
              <a:t>  10 value 68.506295</a:t>
            </a:r>
          </a:p>
          <a:p>
            <a:r>
              <a:rPr lang="en-US" altLang="en-US" sz="2800" dirty="0" err="1"/>
              <a:t>iter</a:t>
            </a:r>
            <a:r>
              <a:rPr lang="en-US" altLang="en-US" sz="2800" dirty="0"/>
              <a:t>  20 value 68.474572</a:t>
            </a:r>
          </a:p>
          <a:p>
            <a:r>
              <a:rPr lang="en-US" altLang="en-US" sz="2800" dirty="0"/>
              <a:t>final  value 68.474551 </a:t>
            </a:r>
          </a:p>
          <a:p>
            <a:r>
              <a:rPr lang="en-US" altLang="en-US" sz="2800" dirty="0"/>
              <a:t>converged</a:t>
            </a:r>
          </a:p>
        </p:txBody>
      </p:sp>
      <p:sp>
        <p:nvSpPr>
          <p:cNvPr id="92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Normal MLE’s for growth data example</a:t>
            </a:r>
          </a:p>
        </p:txBody>
      </p:sp>
      <p:sp>
        <p:nvSpPr>
          <p:cNvPr id="920579" name="AutoShape 3"/>
          <p:cNvSpPr>
            <a:spLocks/>
          </p:cNvSpPr>
          <p:nvPr/>
        </p:nvSpPr>
        <p:spPr bwMode="auto">
          <a:xfrm>
            <a:off x="6067425" y="5428929"/>
            <a:ext cx="2286000" cy="762000"/>
          </a:xfrm>
          <a:prstGeom prst="borderCallout1">
            <a:avLst>
              <a:gd name="adj1" fmla="val 15000"/>
              <a:gd name="adj2" fmla="val -3333"/>
              <a:gd name="adj3" fmla="val -223333"/>
              <a:gd name="adj4" fmla="val -88889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Needed to increase number of iterations</a:t>
            </a:r>
            <a:endParaRPr lang="el-GR" altLang="en-US"/>
          </a:p>
        </p:txBody>
      </p:sp>
      <p:sp>
        <p:nvSpPr>
          <p:cNvPr id="920582" name="AutoShape 6"/>
          <p:cNvSpPr>
            <a:spLocks/>
          </p:cNvSpPr>
          <p:nvPr/>
        </p:nvSpPr>
        <p:spPr bwMode="auto">
          <a:xfrm>
            <a:off x="6019800" y="4356684"/>
            <a:ext cx="2362200" cy="685800"/>
          </a:xfrm>
          <a:prstGeom prst="borderCallout1">
            <a:avLst>
              <a:gd name="adj1" fmla="val 16667"/>
              <a:gd name="adj2" fmla="val -3227"/>
              <a:gd name="adj3" fmla="val -90741"/>
              <a:gd name="adj4" fmla="val -44088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print some results during minimization</a:t>
            </a:r>
            <a:endParaRPr lang="el-GR" altLang="en-US"/>
          </a:p>
        </p:txBody>
      </p:sp>
      <p:sp>
        <p:nvSpPr>
          <p:cNvPr id="920583" name="AutoShape 7"/>
          <p:cNvSpPr>
            <a:spLocks/>
          </p:cNvSpPr>
          <p:nvPr/>
        </p:nvSpPr>
        <p:spPr bwMode="auto">
          <a:xfrm>
            <a:off x="6775450" y="3467099"/>
            <a:ext cx="1905000" cy="685800"/>
          </a:xfrm>
          <a:prstGeom prst="borderCallout1">
            <a:avLst>
              <a:gd name="adj1" fmla="val 16667"/>
              <a:gd name="adj2" fmla="val -4000"/>
              <a:gd name="adj3" fmla="val -14815"/>
              <a:gd name="adj4" fmla="val -4666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more efficient method</a:t>
            </a:r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594785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Normal MLE’s for growth data example</a:t>
            </a:r>
          </a:p>
        </p:txBody>
      </p:sp>
      <p:sp>
        <p:nvSpPr>
          <p:cNvPr id="918532" name="AutoShape 4"/>
          <p:cNvSpPr>
            <a:spLocks/>
          </p:cNvSpPr>
          <p:nvPr/>
        </p:nvSpPr>
        <p:spPr bwMode="auto">
          <a:xfrm>
            <a:off x="5334000" y="3886200"/>
            <a:ext cx="2514600" cy="1219200"/>
          </a:xfrm>
          <a:prstGeom prst="borderCallout1">
            <a:avLst>
              <a:gd name="adj1" fmla="val 9375"/>
              <a:gd name="adj2" fmla="val -3032"/>
              <a:gd name="adj3" fmla="val -59375"/>
              <a:gd name="adj4" fmla="val -123231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you can check that these are really close to what we computed earlier</a:t>
            </a:r>
            <a:endParaRPr lang="el-GR" altLang="en-US"/>
          </a:p>
        </p:txBody>
      </p:sp>
      <p:sp>
        <p:nvSpPr>
          <p:cNvPr id="918534" name="AutoShape 6"/>
          <p:cNvSpPr>
            <a:spLocks/>
          </p:cNvSpPr>
          <p:nvPr/>
        </p:nvSpPr>
        <p:spPr bwMode="auto">
          <a:xfrm rot="16200000">
            <a:off x="1981200" y="1866900"/>
            <a:ext cx="457200" cy="2057400"/>
          </a:xfrm>
          <a:prstGeom prst="leftBrace">
            <a:avLst>
              <a:gd name="adj1" fmla="val 37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918535" name="Rectangle 7"/>
          <p:cNvSpPr>
            <a:spLocks noChangeArrowheads="1"/>
          </p:cNvSpPr>
          <p:nvPr/>
        </p:nvSpPr>
        <p:spPr bwMode="auto">
          <a:xfrm>
            <a:off x="825500" y="1900238"/>
            <a:ext cx="5867400" cy="366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&gt; print(</a:t>
            </a:r>
            <a:r>
              <a:rPr lang="en-US" altLang="en-US" dirty="0" err="1"/>
              <a:t>mle.fit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$par</a:t>
            </a:r>
          </a:p>
          <a:p>
            <a:r>
              <a:rPr lang="en-US" altLang="en-US" dirty="0"/>
              <a:t>[1] 2.202959 2.092741 4.770448</a:t>
            </a:r>
          </a:p>
          <a:p>
            <a:endParaRPr lang="en-US" altLang="en-US" dirty="0"/>
          </a:p>
          <a:p>
            <a:r>
              <a:rPr lang="en-US" altLang="en-US" dirty="0"/>
              <a:t>$value</a:t>
            </a:r>
          </a:p>
          <a:p>
            <a:r>
              <a:rPr lang="en-US" altLang="en-US" dirty="0"/>
              <a:t>[1] 68.47455</a:t>
            </a:r>
          </a:p>
          <a:p>
            <a:endParaRPr lang="en-US" altLang="en-US" dirty="0"/>
          </a:p>
          <a:p>
            <a:r>
              <a:rPr lang="en-US" altLang="en-US" dirty="0"/>
              <a:t>$counts</a:t>
            </a:r>
          </a:p>
          <a:p>
            <a:r>
              <a:rPr lang="en-US" altLang="en-US" dirty="0"/>
              <a:t>function gradient </a:t>
            </a:r>
          </a:p>
          <a:p>
            <a:r>
              <a:rPr lang="en-US" altLang="en-US" dirty="0"/>
              <a:t>      48       22 </a:t>
            </a:r>
          </a:p>
          <a:p>
            <a:endParaRPr lang="en-US" altLang="en-US" dirty="0"/>
          </a:p>
          <a:p>
            <a:r>
              <a:rPr lang="en-US" altLang="en-US" dirty="0"/>
              <a:t>$convergence</a:t>
            </a:r>
          </a:p>
          <a:p>
            <a:r>
              <a:rPr lang="en-US" altLang="en-US" dirty="0"/>
              <a:t>[1] 0</a:t>
            </a:r>
          </a:p>
        </p:txBody>
      </p:sp>
      <p:sp>
        <p:nvSpPr>
          <p:cNvPr id="918536" name="AutoShape 8"/>
          <p:cNvSpPr>
            <a:spLocks/>
          </p:cNvSpPr>
          <p:nvPr/>
        </p:nvSpPr>
        <p:spPr bwMode="auto">
          <a:xfrm>
            <a:off x="6172200" y="2590800"/>
            <a:ext cx="2362200" cy="838200"/>
          </a:xfrm>
          <a:prstGeom prst="borderCallout1">
            <a:avLst>
              <a:gd name="adj1" fmla="val 13634"/>
              <a:gd name="adj2" fmla="val -3227"/>
              <a:gd name="adj3" fmla="val 6060"/>
              <a:gd name="adj4" fmla="val -80106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Also get an estimate of error variance</a:t>
            </a:r>
            <a:endParaRPr lang="el-GR" altLang="en-US"/>
          </a:p>
        </p:txBody>
      </p:sp>
      <p:sp>
        <p:nvSpPr>
          <p:cNvPr id="918537" name="AutoShape 9"/>
          <p:cNvSpPr>
            <a:spLocks/>
          </p:cNvSpPr>
          <p:nvPr/>
        </p:nvSpPr>
        <p:spPr bwMode="auto">
          <a:xfrm>
            <a:off x="2768600" y="5181600"/>
            <a:ext cx="1714500" cy="990600"/>
          </a:xfrm>
          <a:prstGeom prst="borderCallout1">
            <a:avLst>
              <a:gd name="adj1" fmla="val 13634"/>
              <a:gd name="adj2" fmla="val -3227"/>
              <a:gd name="adj3" fmla="val 16667"/>
              <a:gd name="adj4" fmla="val -81722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0 is good – means it converged</a:t>
            </a:r>
            <a:endParaRPr lang="el-G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3100" y="1144531"/>
            <a:ext cx="22098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lsfit</a:t>
            </a:r>
            <a:r>
              <a:rPr lang="en-CA" dirty="0"/>
              <a:t> results</a:t>
            </a:r>
          </a:p>
          <a:p>
            <a:r>
              <a:rPr lang="en-CA" dirty="0"/>
              <a:t>Intercept         X </a:t>
            </a:r>
          </a:p>
          <a:p>
            <a:r>
              <a:rPr lang="en-CA" dirty="0"/>
              <a:t> 2.201257  2.092769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5295756"/>
            <a:ext cx="403860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&gt; </a:t>
            </a:r>
            <a:r>
              <a:rPr lang="en-CA" dirty="0" err="1"/>
              <a:t>mle.fit</a:t>
            </a:r>
            <a:r>
              <a:rPr lang="en-CA" dirty="0"/>
              <a:t> = </a:t>
            </a:r>
            <a:r>
              <a:rPr lang="en-CA" dirty="0" err="1"/>
              <a:t>nlminb</a:t>
            </a:r>
            <a:r>
              <a:rPr lang="en-CA" dirty="0"/>
              <a:t>(</a:t>
            </a:r>
            <a:r>
              <a:rPr lang="en-CA" dirty="0" err="1"/>
              <a:t>parm.start,normal.nll</a:t>
            </a:r>
            <a:r>
              <a:rPr lang="en-CA" dirty="0"/>
              <a:t>)</a:t>
            </a:r>
          </a:p>
          <a:p>
            <a:r>
              <a:rPr lang="fr-FR" dirty="0"/>
              <a:t>&gt; </a:t>
            </a:r>
            <a:r>
              <a:rPr lang="fr-FR" dirty="0" err="1"/>
              <a:t>mle.fit</a:t>
            </a:r>
            <a:endParaRPr lang="fr-FR" dirty="0"/>
          </a:p>
          <a:p>
            <a:r>
              <a:rPr lang="fr-FR" dirty="0"/>
              <a:t>$par</a:t>
            </a:r>
          </a:p>
          <a:p>
            <a:r>
              <a:rPr lang="fr-FR" dirty="0"/>
              <a:t>[1] 2.201260 2.092769 4.770407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03828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MLE’s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22627" name="Text Box 3"/>
          <p:cNvSpPr txBox="1">
            <a:spLocks noChangeArrowheads="1"/>
          </p:cNvSpPr>
          <p:nvPr/>
        </p:nvSpPr>
        <p:spPr bwMode="auto">
          <a:xfrm>
            <a:off x="463550" y="1066800"/>
            <a:ext cx="8375650" cy="518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We have looked at R code to get MLE’s of the parameters of the linear model </a:t>
            </a:r>
            <a:r>
              <a:rPr lang="en-GB" altLang="en-US" sz="3200" i="1" dirty="0">
                <a:solidFill>
                  <a:srgbClr val="FF0000"/>
                </a:solidFill>
              </a:rPr>
              <a:t>Y = </a:t>
            </a:r>
            <a:r>
              <a:rPr lang="el-GR" altLang="en-US" sz="3200" i="1" dirty="0">
                <a:solidFill>
                  <a:srgbClr val="FF0000"/>
                </a:solidFill>
              </a:rPr>
              <a:t>θ</a:t>
            </a:r>
            <a:r>
              <a:rPr lang="en-US" altLang="en-US" sz="3200" i="1" baseline="-25000" dirty="0">
                <a:solidFill>
                  <a:srgbClr val="FF0000"/>
                </a:solidFill>
              </a:rPr>
              <a:t>o</a:t>
            </a:r>
            <a:r>
              <a:rPr lang="en-GB" altLang="en-US" sz="3200" i="1" dirty="0">
                <a:solidFill>
                  <a:srgbClr val="FF0000"/>
                </a:solidFill>
              </a:rPr>
              <a:t>+ </a:t>
            </a:r>
            <a:r>
              <a:rPr lang="el-GR" altLang="en-US" sz="3200" i="1" dirty="0">
                <a:solidFill>
                  <a:srgbClr val="FF0000"/>
                </a:solidFill>
              </a:rPr>
              <a:t>θ</a:t>
            </a:r>
            <a:r>
              <a:rPr lang="en-US" altLang="en-US" sz="3200" i="1" baseline="-25000" dirty="0">
                <a:solidFill>
                  <a:srgbClr val="FF0000"/>
                </a:solidFill>
              </a:rPr>
              <a:t>1</a:t>
            </a:r>
            <a:r>
              <a:rPr lang="en-GB" altLang="en-US" sz="3200" i="1" dirty="0">
                <a:solidFill>
                  <a:srgbClr val="FF0000"/>
                </a:solidFill>
              </a:rPr>
              <a:t>*X +</a:t>
            </a:r>
            <a:r>
              <a:rPr lang="en-GB" altLang="en-US" sz="2800" dirty="0">
                <a:solidFill>
                  <a:srgbClr val="000000"/>
                </a:solidFill>
              </a:rPr>
              <a:t> 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endParaRPr lang="en-GB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We are now in good shape to get MLE’s for many types of models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Including the ones in Haddon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i.e. Lognormal, Gamma, Binomial, Poisson, ……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We don’t need to worry about writing computer code for pdf’s</a:t>
            </a:r>
          </a:p>
        </p:txBody>
      </p:sp>
    </p:spTree>
    <p:extLst>
      <p:ext uri="{BB962C8B-B14F-4D97-AF65-F5344CB8AC3E}">
        <p14:creationId xmlns:p14="http://schemas.microsoft.com/office/powerpoint/2010/main" val="2072909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Von Bertalanffy growth curve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24675" name="Text Box 3"/>
          <p:cNvSpPr txBox="1">
            <a:spLocks noChangeArrowheads="1"/>
          </p:cNvSpPr>
          <p:nvPr/>
        </p:nvSpPr>
        <p:spPr bwMode="auto">
          <a:xfrm>
            <a:off x="304800" y="984250"/>
            <a:ext cx="8534400" cy="5486400"/>
          </a:xfrm>
          <a:prstGeom prst="rect">
            <a:avLst/>
          </a:prstGeom>
          <a:solidFill>
            <a:srgbClr val="FBE9B7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</a:t>
            </a:r>
            <a:r>
              <a:rPr lang="en-GB" altLang="en-US" sz="2800" dirty="0" err="1"/>
              <a:t>vonB</a:t>
            </a:r>
            <a:r>
              <a:rPr lang="en-GB" altLang="en-US" sz="2800" dirty="0"/>
              <a:t> growth curve (length vs age) is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i="1" dirty="0">
                <a:solidFill>
                  <a:srgbClr val="FF0000"/>
                </a:solidFill>
              </a:rPr>
              <a:t>L = L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∞</a:t>
            </a:r>
            <a:r>
              <a:rPr lang="en-GB" altLang="en-US" sz="2800" i="1" dirty="0">
                <a:solidFill>
                  <a:srgbClr val="FF0000"/>
                </a:solidFill>
              </a:rPr>
              <a:t>{1- </a:t>
            </a:r>
            <a:r>
              <a:rPr lang="en-GB" altLang="en-US" sz="2800" i="1" dirty="0" err="1">
                <a:solidFill>
                  <a:srgbClr val="FF0000"/>
                </a:solidFill>
              </a:rPr>
              <a:t>exp</a:t>
            </a:r>
            <a:r>
              <a:rPr lang="en-GB" altLang="en-US" sz="2800" i="1" dirty="0">
                <a:solidFill>
                  <a:srgbClr val="FF0000"/>
                </a:solidFill>
              </a:rPr>
              <a:t>(-K(age-</a:t>
            </a:r>
            <a:r>
              <a:rPr lang="en-GB" altLang="en-US" sz="2800" i="1" dirty="0" err="1">
                <a:solidFill>
                  <a:srgbClr val="FF0000"/>
                </a:solidFill>
              </a:rPr>
              <a:t>a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o</a:t>
            </a:r>
            <a:r>
              <a:rPr lang="en-GB" altLang="en-US" sz="2800" i="1" dirty="0">
                <a:solidFill>
                  <a:srgbClr val="FF0000"/>
                </a:solidFill>
              </a:rPr>
              <a:t>)} + 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endParaRPr lang="en-US" altLang="en-US" sz="2800" i="1" dirty="0">
              <a:solidFill>
                <a:srgbClr val="FF0000"/>
              </a:solidFill>
            </a:endParaRP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data are the length </a:t>
            </a:r>
            <a:r>
              <a:rPr lang="en-GB" altLang="en-US" sz="2800" i="1" dirty="0">
                <a:solidFill>
                  <a:srgbClr val="FF0000"/>
                </a:solidFill>
              </a:rPr>
              <a:t>L</a:t>
            </a:r>
            <a:r>
              <a:rPr lang="en-GB" altLang="en-US" sz="2800" dirty="0"/>
              <a:t> at age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The parameters are</a:t>
            </a:r>
          </a:p>
          <a:p>
            <a:pPr marL="760050" lvl="2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400" i="1" dirty="0">
                <a:solidFill>
                  <a:srgbClr val="FF0000"/>
                </a:solidFill>
              </a:rPr>
              <a:t>L</a:t>
            </a:r>
            <a:r>
              <a:rPr lang="en-GB" altLang="en-US" sz="2400" i="1" baseline="-25000" dirty="0">
                <a:solidFill>
                  <a:srgbClr val="FF0000"/>
                </a:solidFill>
              </a:rPr>
              <a:t>∞</a:t>
            </a:r>
            <a:r>
              <a:rPr lang="en-GB" altLang="en-US" sz="2400" dirty="0"/>
              <a:t> -  maximum size,</a:t>
            </a:r>
          </a:p>
          <a:p>
            <a:pPr marL="760050" lvl="2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400" i="1" dirty="0">
                <a:solidFill>
                  <a:srgbClr val="FF0000"/>
                </a:solidFill>
              </a:rPr>
              <a:t>K</a:t>
            </a:r>
            <a:r>
              <a:rPr lang="en-GB" altLang="en-US" sz="2400" dirty="0"/>
              <a:t> - growth rate parameter,</a:t>
            </a:r>
          </a:p>
          <a:p>
            <a:pPr marL="760050" lvl="2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400" i="1" dirty="0" err="1">
                <a:solidFill>
                  <a:srgbClr val="FF0000"/>
                </a:solidFill>
              </a:rPr>
              <a:t>a</a:t>
            </a:r>
            <a:r>
              <a:rPr lang="en-GB" altLang="en-US" sz="2400" i="1" baseline="-25000" dirty="0" err="1">
                <a:solidFill>
                  <a:srgbClr val="FF0000"/>
                </a:solidFill>
              </a:rPr>
              <a:t>o</a:t>
            </a:r>
            <a:r>
              <a:rPr lang="en-GB" altLang="en-US" sz="2400" dirty="0"/>
              <a:t> - hypothetical age at zero length, and</a:t>
            </a:r>
          </a:p>
          <a:p>
            <a:pPr marL="760050" lvl="2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l-GR" altLang="en-US" sz="2400" i="1" dirty="0">
                <a:solidFill>
                  <a:srgbClr val="FF0000"/>
                </a:solidFill>
              </a:rPr>
              <a:t>ε</a:t>
            </a:r>
            <a:r>
              <a:rPr lang="en-GB" altLang="en-US" sz="2400" dirty="0"/>
              <a:t> is a random error term.</a:t>
            </a:r>
          </a:p>
        </p:txBody>
      </p:sp>
    </p:spTree>
    <p:extLst>
      <p:ext uri="{BB962C8B-B14F-4D97-AF65-F5344CB8AC3E}">
        <p14:creationId xmlns:p14="http://schemas.microsoft.com/office/powerpoint/2010/main" val="2894543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Von Bertalanffy growth curve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7162800" cy="52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85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3600">
                <a:solidFill>
                  <a:schemeClr val="tx1"/>
                </a:solidFill>
              </a:rPr>
              <a:t>R estimation of vonB for ex 3.6 in Haddon</a:t>
            </a:r>
            <a:endParaRPr lang="en-US" altLang="en-US" sz="3900" i="1" baseline="30000">
              <a:solidFill>
                <a:srgbClr val="FF0000"/>
              </a:solidFill>
            </a:endParaRPr>
          </a:p>
        </p:txBody>
      </p:sp>
      <p:sp>
        <p:nvSpPr>
          <p:cNvPr id="926724" name="Rectangle 4"/>
          <p:cNvSpPr>
            <a:spLocks noChangeArrowheads="1"/>
          </p:cNvSpPr>
          <p:nvPr/>
        </p:nvSpPr>
        <p:spPr bwMode="auto">
          <a:xfrm>
            <a:off x="228600" y="1143000"/>
            <a:ext cx="8458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 print(age)</a:t>
            </a:r>
          </a:p>
          <a:p>
            <a:r>
              <a:rPr lang="en-US" altLang="en-US"/>
              <a:t> [1]  1.0  2.0  3.3  4.3  5.3  6.3  7.3  8.3  9.3 10.3 11.3</a:t>
            </a:r>
          </a:p>
          <a:p>
            <a:r>
              <a:rPr lang="en-US" altLang="en-US"/>
              <a:t>&gt; print(len)</a:t>
            </a:r>
          </a:p>
          <a:p>
            <a:r>
              <a:rPr lang="en-US" altLang="en-US"/>
              <a:t> [1] 15.40 26.93 42.23 44.59 47.63 49.67 50.87 52.30 54.77 56.43 55.88</a:t>
            </a:r>
          </a:p>
        </p:txBody>
      </p:sp>
      <p:pic>
        <p:nvPicPr>
          <p:cNvPr id="926725" name="Picture 5" descr="von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81175"/>
            <a:ext cx="5086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32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3600">
                <a:solidFill>
                  <a:schemeClr val="tx1"/>
                </a:solidFill>
              </a:rPr>
              <a:t>R estimation of vonB for ex 3.6 in Haddon</a:t>
            </a:r>
            <a:endParaRPr lang="en-US" altLang="en-US" sz="3900" i="1" baseline="30000">
              <a:solidFill>
                <a:srgbClr val="FF0000"/>
              </a:solidFill>
            </a:endParaRPr>
          </a:p>
        </p:txBody>
      </p:sp>
      <p:sp>
        <p:nvSpPr>
          <p:cNvPr id="928773" name="Rectangle 5"/>
          <p:cNvSpPr>
            <a:spLocks noChangeArrowheads="1"/>
          </p:cNvSpPr>
          <p:nvPr/>
        </p:nvSpPr>
        <p:spPr bwMode="auto">
          <a:xfrm>
            <a:off x="533400" y="1219200"/>
            <a:ext cx="7543800" cy="4401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800" dirty="0" err="1"/>
              <a:t>normal.nll</a:t>
            </a:r>
            <a:r>
              <a:rPr lang="en-US" altLang="en-US" sz="2800" dirty="0"/>
              <a:t> &lt;- function(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){</a:t>
            </a:r>
          </a:p>
          <a:p>
            <a:r>
              <a:rPr lang="en-US" altLang="en-US" sz="2800" dirty="0"/>
              <a:t>  </a:t>
            </a:r>
            <a:r>
              <a:rPr lang="en-US" altLang="en-US" sz="2800" dirty="0" err="1"/>
              <a:t>Linf</a:t>
            </a:r>
            <a:r>
              <a:rPr lang="en-US" altLang="en-US" sz="2800" dirty="0"/>
              <a:t> = </a:t>
            </a:r>
            <a:r>
              <a:rPr lang="en-US" altLang="en-US" sz="2800" dirty="0" err="1"/>
              <a:t>exp</a:t>
            </a:r>
            <a:r>
              <a:rPr lang="en-US" altLang="en-US" sz="2800" dirty="0"/>
              <a:t>(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[1])</a:t>
            </a:r>
          </a:p>
          <a:p>
            <a:r>
              <a:rPr lang="en-US" altLang="en-US" sz="2800" dirty="0"/>
              <a:t>  K = </a:t>
            </a:r>
            <a:r>
              <a:rPr lang="en-US" altLang="en-US" sz="2800" dirty="0" err="1"/>
              <a:t>exp</a:t>
            </a:r>
            <a:r>
              <a:rPr lang="en-US" altLang="en-US" sz="2800" dirty="0"/>
              <a:t>(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[2])</a:t>
            </a:r>
          </a:p>
          <a:p>
            <a:r>
              <a:rPr lang="en-US" altLang="en-US" sz="2800" dirty="0"/>
              <a:t>  </a:t>
            </a:r>
            <a:r>
              <a:rPr lang="en-US" altLang="en-US" sz="2800" dirty="0" err="1"/>
              <a:t>ao</a:t>
            </a:r>
            <a:r>
              <a:rPr lang="en-US" altLang="en-US" sz="2800" dirty="0"/>
              <a:t> = </a:t>
            </a:r>
            <a:r>
              <a:rPr lang="en-US" altLang="en-US" sz="2800" dirty="0" err="1"/>
              <a:t>exp</a:t>
            </a:r>
            <a:r>
              <a:rPr lang="en-US" altLang="en-US" sz="2800" dirty="0"/>
              <a:t>(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[3])</a:t>
            </a:r>
          </a:p>
          <a:p>
            <a:r>
              <a:rPr lang="en-US" altLang="en-US" sz="2800" dirty="0"/>
              <a:t>  s2 = </a:t>
            </a:r>
            <a:r>
              <a:rPr lang="en-US" altLang="en-US" sz="2800" dirty="0" err="1"/>
              <a:t>exp</a:t>
            </a:r>
            <a:r>
              <a:rPr lang="en-US" altLang="en-US" sz="2800" dirty="0"/>
              <a:t>(</a:t>
            </a:r>
            <a:r>
              <a:rPr lang="en-US" altLang="en-US" sz="2800" dirty="0" err="1"/>
              <a:t>parm</a:t>
            </a:r>
            <a:r>
              <a:rPr lang="en-US" altLang="en-US" sz="2800" dirty="0"/>
              <a:t>[4])</a:t>
            </a:r>
          </a:p>
          <a:p>
            <a:r>
              <a:rPr lang="en-US" altLang="en-US" sz="2800" dirty="0"/>
              <a:t>  mu = </a:t>
            </a:r>
            <a:r>
              <a:rPr lang="en-US" altLang="en-US" sz="2800" dirty="0" err="1"/>
              <a:t>Linf</a:t>
            </a:r>
            <a:r>
              <a:rPr lang="en-US" altLang="en-US" sz="2800" dirty="0"/>
              <a:t>*(1 - </a:t>
            </a:r>
            <a:r>
              <a:rPr lang="en-US" altLang="en-US" sz="2800" dirty="0" err="1"/>
              <a:t>exp</a:t>
            </a:r>
            <a:r>
              <a:rPr lang="en-US" altLang="en-US" sz="2800" dirty="0"/>
              <a:t>(-K*(age-</a:t>
            </a:r>
            <a:r>
              <a:rPr lang="en-US" altLang="en-US" sz="2800" dirty="0" err="1"/>
              <a:t>ao</a:t>
            </a:r>
            <a:r>
              <a:rPr lang="en-US" altLang="en-US" sz="2800" dirty="0"/>
              <a:t>)))</a:t>
            </a:r>
          </a:p>
          <a:p>
            <a:r>
              <a:rPr lang="en-US" altLang="en-US" sz="2800" dirty="0"/>
              <a:t>  </a:t>
            </a:r>
            <a:r>
              <a:rPr lang="en-US" altLang="en-US" sz="2800" dirty="0" err="1"/>
              <a:t>prob</a:t>
            </a:r>
            <a:r>
              <a:rPr lang="en-US" altLang="en-US" sz="2800" dirty="0"/>
              <a:t> = </a:t>
            </a:r>
            <a:r>
              <a:rPr lang="en-US" altLang="en-US" sz="2800" dirty="0" err="1"/>
              <a:t>dnorm</a:t>
            </a:r>
            <a:r>
              <a:rPr lang="en-US" altLang="en-US" sz="2800" dirty="0"/>
              <a:t>(</a:t>
            </a:r>
            <a:r>
              <a:rPr lang="en-US" altLang="en-US" sz="2800" dirty="0" err="1"/>
              <a:t>len,mean</a:t>
            </a:r>
            <a:r>
              <a:rPr lang="en-US" altLang="en-US" sz="2800" dirty="0"/>
              <a:t>=</a:t>
            </a:r>
            <a:r>
              <a:rPr lang="en-US" altLang="en-US" sz="2800" dirty="0" err="1"/>
              <a:t>mu,sd</a:t>
            </a:r>
            <a:r>
              <a:rPr lang="en-US" altLang="en-US" sz="2800" dirty="0"/>
              <a:t>=</a:t>
            </a:r>
            <a:r>
              <a:rPr lang="en-US" altLang="en-US" sz="2800" dirty="0" err="1"/>
              <a:t>sqrt</a:t>
            </a:r>
            <a:r>
              <a:rPr lang="en-US" altLang="en-US" sz="2800" dirty="0"/>
              <a:t>(s2))</a:t>
            </a:r>
          </a:p>
          <a:p>
            <a:r>
              <a:rPr lang="en-US" altLang="en-US" sz="2800" dirty="0"/>
              <a:t>  </a:t>
            </a:r>
            <a:r>
              <a:rPr lang="en-US" altLang="en-US" sz="2800" dirty="0" err="1"/>
              <a:t>nll</a:t>
            </a:r>
            <a:r>
              <a:rPr lang="en-US" altLang="en-US" sz="2800" dirty="0"/>
              <a:t> = -sum(log(</a:t>
            </a:r>
            <a:r>
              <a:rPr lang="en-US" altLang="en-US" sz="2800" dirty="0" err="1"/>
              <a:t>prob</a:t>
            </a:r>
            <a:r>
              <a:rPr lang="en-US" altLang="en-US" sz="2800" dirty="0"/>
              <a:t>))</a:t>
            </a:r>
          </a:p>
          <a:p>
            <a:r>
              <a:rPr lang="en-US" altLang="en-US" sz="2800" dirty="0"/>
              <a:t>  return(</a:t>
            </a:r>
            <a:r>
              <a:rPr lang="en-US" altLang="en-US" sz="2800" dirty="0" err="1"/>
              <a:t>nll</a:t>
            </a:r>
            <a:r>
              <a:rPr lang="en-US" altLang="en-US" sz="2800" dirty="0"/>
              <a:t>)</a:t>
            </a:r>
          </a:p>
          <a:p>
            <a:r>
              <a:rPr lang="en-US" altLang="en-US" sz="2800" dirty="0"/>
              <a:t>}</a:t>
            </a:r>
          </a:p>
        </p:txBody>
      </p:sp>
      <p:sp>
        <p:nvSpPr>
          <p:cNvPr id="928774" name="AutoShape 6"/>
          <p:cNvSpPr>
            <a:spLocks/>
          </p:cNvSpPr>
          <p:nvPr/>
        </p:nvSpPr>
        <p:spPr bwMode="auto">
          <a:xfrm>
            <a:off x="5943600" y="2324100"/>
            <a:ext cx="3352800" cy="838200"/>
          </a:xfrm>
          <a:prstGeom prst="borderCallout1">
            <a:avLst>
              <a:gd name="adj1" fmla="val 13634"/>
              <a:gd name="adj2" fmla="val -2273"/>
              <a:gd name="adj3" fmla="val -74915"/>
              <a:gd name="adj4" fmla="val -43711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a 4 x1 vector of parameters, all logged</a:t>
            </a:r>
            <a:endParaRPr lang="el-GR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3657600" y="2209800"/>
            <a:ext cx="2133600" cy="762000"/>
            <a:chOff x="3200400" y="1752600"/>
            <a:chExt cx="2133600" cy="762000"/>
          </a:xfrm>
        </p:grpSpPr>
        <p:sp>
          <p:nvSpPr>
            <p:cNvPr id="928776" name="Line 8"/>
            <p:cNvSpPr>
              <a:spLocks noChangeShapeType="1"/>
            </p:cNvSpPr>
            <p:nvPr/>
          </p:nvSpPr>
          <p:spPr bwMode="auto">
            <a:xfrm flipH="1" flipV="1">
              <a:off x="3429000" y="1752600"/>
              <a:ext cx="1905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28777" name="Line 9"/>
            <p:cNvSpPr>
              <a:spLocks noChangeShapeType="1"/>
            </p:cNvSpPr>
            <p:nvPr/>
          </p:nvSpPr>
          <p:spPr bwMode="auto">
            <a:xfrm flipH="1" flipV="1">
              <a:off x="3200400" y="1981200"/>
              <a:ext cx="2133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28778" name="Line 10"/>
            <p:cNvSpPr>
              <a:spLocks noChangeShapeType="1"/>
            </p:cNvSpPr>
            <p:nvPr/>
          </p:nvSpPr>
          <p:spPr bwMode="auto">
            <a:xfrm flipH="1" flipV="1">
              <a:off x="3276600" y="2209800"/>
              <a:ext cx="1981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928779" name="Line 11"/>
            <p:cNvSpPr>
              <a:spLocks noChangeShapeType="1"/>
            </p:cNvSpPr>
            <p:nvPr/>
          </p:nvSpPr>
          <p:spPr bwMode="auto">
            <a:xfrm flipH="1">
              <a:off x="3657600" y="2438400"/>
              <a:ext cx="1600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369806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-98425"/>
            <a:ext cx="8216900" cy="831850"/>
          </a:xfrm>
        </p:spPr>
        <p:txBody>
          <a:bodyPr/>
          <a:lstStyle/>
          <a:p>
            <a:pPr algn="ctr"/>
            <a:r>
              <a:rPr lang="en-US" altLang="en-US" sz="3600" dirty="0">
                <a:solidFill>
                  <a:schemeClr val="tx1"/>
                </a:solidFill>
              </a:rPr>
              <a:t>R estimation of </a:t>
            </a:r>
            <a:r>
              <a:rPr lang="en-US" altLang="en-US" sz="3600" dirty="0" err="1">
                <a:solidFill>
                  <a:schemeClr val="tx1"/>
                </a:solidFill>
              </a:rPr>
              <a:t>vonB</a:t>
            </a:r>
            <a:r>
              <a:rPr lang="en-US" altLang="en-US" sz="3600" dirty="0">
                <a:solidFill>
                  <a:schemeClr val="tx1"/>
                </a:solidFill>
              </a:rPr>
              <a:t> for ex 3.6 in Haddon</a:t>
            </a:r>
            <a:endParaRPr lang="en-US" altLang="en-US" sz="3900" i="1" baseline="30000" dirty="0">
              <a:solidFill>
                <a:srgbClr val="FF0000"/>
              </a:solidFill>
            </a:endParaRPr>
          </a:p>
        </p:txBody>
      </p:sp>
      <p:sp>
        <p:nvSpPr>
          <p:cNvPr id="930820" name="Rectangle 4"/>
          <p:cNvSpPr>
            <a:spLocks noChangeArrowheads="1"/>
          </p:cNvSpPr>
          <p:nvPr/>
        </p:nvSpPr>
        <p:spPr bwMode="auto">
          <a:xfrm>
            <a:off x="914400" y="609600"/>
            <a:ext cx="6870700" cy="6124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000" dirty="0"/>
              <a:t>&gt; </a:t>
            </a:r>
            <a:r>
              <a:rPr lang="en-US" altLang="en-US" sz="2000" dirty="0" err="1"/>
              <a:t>parm.start</a:t>
            </a:r>
            <a:r>
              <a:rPr lang="en-US" altLang="en-US" sz="2000" dirty="0"/>
              <a:t> = c(4,-1,-10,0)</a:t>
            </a:r>
          </a:p>
          <a:p>
            <a:r>
              <a:rPr lang="en-US" altLang="en-US" sz="2000" dirty="0"/>
              <a:t>&gt; </a:t>
            </a:r>
            <a:r>
              <a:rPr lang="en-US" altLang="en-US" sz="2000" dirty="0" err="1"/>
              <a:t>mle.fit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optim</a:t>
            </a:r>
            <a:r>
              <a:rPr lang="en-US" altLang="en-US" sz="2000" dirty="0"/>
              <a:t>(</a:t>
            </a:r>
            <a:r>
              <a:rPr lang="en-US" altLang="en-US" sz="2000" dirty="0" err="1"/>
              <a:t>parm.start,normal.nll,method</a:t>
            </a:r>
            <a:r>
              <a:rPr lang="en-US" altLang="en-US" sz="2000" dirty="0"/>
              <a:t>="BFGS",</a:t>
            </a:r>
          </a:p>
          <a:p>
            <a:r>
              <a:rPr lang="en-US" altLang="en-US" sz="2000" dirty="0"/>
              <a:t>&gt; control=list(</a:t>
            </a:r>
            <a:r>
              <a:rPr lang="en-US" altLang="en-US" sz="2000" dirty="0" err="1"/>
              <a:t>maxit</a:t>
            </a:r>
            <a:r>
              <a:rPr lang="en-US" altLang="en-US" sz="2000" dirty="0"/>
              <a:t>=1000,trace=1))</a:t>
            </a:r>
          </a:p>
          <a:p>
            <a:r>
              <a:rPr lang="en-US" altLang="en-US" sz="1400" dirty="0"/>
              <a:t>initial  value 29.733522 </a:t>
            </a:r>
          </a:p>
          <a:p>
            <a:r>
              <a:rPr lang="en-US" altLang="en-US" sz="1400" dirty="0" err="1"/>
              <a:t>iter</a:t>
            </a:r>
            <a:r>
              <a:rPr lang="en-US" altLang="en-US" sz="1400" dirty="0"/>
              <a:t>  10 value 19.485344</a:t>
            </a:r>
          </a:p>
          <a:p>
            <a:r>
              <a:rPr lang="en-US" altLang="en-US" sz="1400" dirty="0"/>
              <a:t>final  value 19.485292 </a:t>
            </a:r>
          </a:p>
          <a:p>
            <a:r>
              <a:rPr lang="en-US" altLang="en-US" sz="1400" dirty="0"/>
              <a:t>converged</a:t>
            </a:r>
          </a:p>
          <a:p>
            <a:r>
              <a:rPr lang="en-US" altLang="en-US" sz="2000" dirty="0"/>
              <a:t>&gt; print(</a:t>
            </a:r>
            <a:r>
              <a:rPr lang="en-US" altLang="en-US" sz="2000" dirty="0" err="1"/>
              <a:t>mle.fit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$par</a:t>
            </a:r>
          </a:p>
          <a:p>
            <a:r>
              <a:rPr lang="en-US" altLang="en-US" sz="2000" dirty="0"/>
              <a:t>[1]  4.0376957 -1.0510839 -9.9973615  0.7048937</a:t>
            </a:r>
          </a:p>
          <a:p>
            <a:endParaRPr lang="en-US" altLang="en-US" dirty="0"/>
          </a:p>
          <a:p>
            <a:r>
              <a:rPr lang="en-US" altLang="en-US" sz="2000" dirty="0"/>
              <a:t>$value</a:t>
            </a:r>
          </a:p>
          <a:p>
            <a:r>
              <a:rPr lang="en-US" altLang="en-US" sz="2000" dirty="0"/>
              <a:t>[1] 19.48529</a:t>
            </a:r>
          </a:p>
          <a:p>
            <a:endParaRPr lang="en-US" altLang="en-US" dirty="0"/>
          </a:p>
          <a:p>
            <a:r>
              <a:rPr lang="en-US" altLang="en-US" sz="1000" dirty="0"/>
              <a:t>$counts</a:t>
            </a:r>
          </a:p>
          <a:p>
            <a:r>
              <a:rPr lang="en-US" altLang="en-US" sz="1000" dirty="0"/>
              <a:t>function gradient </a:t>
            </a:r>
          </a:p>
          <a:p>
            <a:r>
              <a:rPr lang="en-US" altLang="en-US" sz="1000" dirty="0"/>
              <a:t>      44       14 </a:t>
            </a:r>
          </a:p>
          <a:p>
            <a:endParaRPr lang="en-US" altLang="en-US" sz="1000" dirty="0"/>
          </a:p>
          <a:p>
            <a:r>
              <a:rPr lang="en-US" altLang="en-US" sz="1000" dirty="0"/>
              <a:t>$convergence</a:t>
            </a:r>
          </a:p>
          <a:p>
            <a:r>
              <a:rPr lang="en-US" altLang="en-US" sz="1000" dirty="0"/>
              <a:t>[1] 0</a:t>
            </a:r>
          </a:p>
          <a:p>
            <a:endParaRPr lang="en-US" altLang="en-US" sz="1000" dirty="0"/>
          </a:p>
          <a:p>
            <a:r>
              <a:rPr lang="en-US" altLang="en-US" sz="1000" dirty="0"/>
              <a:t>$message</a:t>
            </a:r>
          </a:p>
          <a:p>
            <a:r>
              <a:rPr lang="en-US" altLang="en-US" sz="1000" dirty="0"/>
              <a:t>NULL</a:t>
            </a:r>
          </a:p>
          <a:p>
            <a:endParaRPr lang="en-US" altLang="en-US" sz="1000" dirty="0"/>
          </a:p>
          <a:p>
            <a:r>
              <a:rPr lang="en-US" altLang="en-US" sz="2000" dirty="0"/>
              <a:t>&gt; print(</a:t>
            </a:r>
            <a:r>
              <a:rPr lang="en-US" altLang="en-US" sz="2000" dirty="0" err="1"/>
              <a:t>exp</a:t>
            </a:r>
            <a:r>
              <a:rPr lang="en-US" altLang="en-US" sz="2000" dirty="0"/>
              <a:t>(</a:t>
            </a:r>
            <a:r>
              <a:rPr lang="en-US" altLang="en-US" sz="2000" dirty="0" err="1"/>
              <a:t>mle.fit$par</a:t>
            </a:r>
            <a:r>
              <a:rPr lang="en-US" altLang="en-US" sz="2000" dirty="0"/>
              <a:t>),digits=3)</a:t>
            </a:r>
          </a:p>
          <a:p>
            <a:r>
              <a:rPr lang="en-US" altLang="en-US" sz="2000" dirty="0"/>
              <a:t>[1] 5.67e+01 3.50e-01 4.55e-05 2.02e+00</a:t>
            </a:r>
          </a:p>
        </p:txBody>
      </p:sp>
    </p:spTree>
    <p:extLst>
      <p:ext uri="{BB962C8B-B14F-4D97-AF65-F5344CB8AC3E}">
        <p14:creationId xmlns:p14="http://schemas.microsoft.com/office/powerpoint/2010/main" val="8472687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Lognormal Distribution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32867" name="Text Box 3"/>
          <p:cNvSpPr txBox="1">
            <a:spLocks noChangeArrowheads="1"/>
          </p:cNvSpPr>
          <p:nvPr/>
        </p:nvSpPr>
        <p:spPr bwMode="auto">
          <a:xfrm>
            <a:off x="304800" y="1066800"/>
            <a:ext cx="8458200" cy="5410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Is commonly used in biology, for continuous valued measurements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It is appropriate when errors (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r>
              <a:rPr lang="en-US" altLang="en-US" sz="2800" dirty="0"/>
              <a:t>’s</a:t>
            </a:r>
            <a:r>
              <a:rPr lang="en-GB" altLang="en-US" sz="2800" dirty="0"/>
              <a:t>) are multiplicative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Common to assume </a:t>
            </a:r>
            <a:r>
              <a:rPr lang="en-GB" altLang="en-US" sz="2800" i="1" dirty="0">
                <a:solidFill>
                  <a:srgbClr val="FF0000"/>
                </a:solidFill>
              </a:rPr>
              <a:t>Y =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US" altLang="en-US" sz="2800" i="1" dirty="0">
                <a:solidFill>
                  <a:srgbClr val="FF0000"/>
                </a:solidFill>
              </a:rPr>
              <a:t>·</a:t>
            </a:r>
            <a:r>
              <a:rPr lang="en-GB" altLang="en-US" sz="2800" i="1" dirty="0" err="1">
                <a:solidFill>
                  <a:srgbClr val="FF0000"/>
                </a:solidFill>
              </a:rPr>
              <a:t>exp</a:t>
            </a:r>
            <a:r>
              <a:rPr lang="en-GB" altLang="en-US" sz="2800" i="1" dirty="0">
                <a:solidFill>
                  <a:srgbClr val="FF0000"/>
                </a:solidFill>
              </a:rPr>
              <a:t>(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r>
              <a:rPr lang="en-GB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, where </a:t>
            </a:r>
            <a:r>
              <a:rPr lang="el-GR" altLang="en-US" sz="2800" i="1" dirty="0">
                <a:solidFill>
                  <a:srgbClr val="FF0000"/>
                </a:solidFill>
              </a:rPr>
              <a:t>ε</a:t>
            </a:r>
            <a:r>
              <a:rPr lang="en-GB" altLang="en-US" sz="2800" dirty="0"/>
              <a:t> has a normal distribution with mean zero and variance </a:t>
            </a:r>
            <a:r>
              <a:rPr lang="el-GR" altLang="en-US" i="1" dirty="0">
                <a:solidFill>
                  <a:srgbClr val="FF0000"/>
                </a:solidFill>
              </a:rPr>
              <a:t>σ</a:t>
            </a:r>
            <a:r>
              <a:rPr lang="en-US" altLang="en-US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2800" dirty="0"/>
              <a:t>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In this case the mean of Y is </a:t>
            </a:r>
            <a:r>
              <a:rPr lang="el-GR" altLang="en-US" sz="2800" i="1" dirty="0">
                <a:solidFill>
                  <a:srgbClr val="FF0000"/>
                </a:solidFill>
              </a:rPr>
              <a:t>μ </a:t>
            </a:r>
            <a:r>
              <a:rPr lang="en-US" altLang="en-US" sz="2800" i="1" dirty="0">
                <a:solidFill>
                  <a:srgbClr val="FF0000"/>
                </a:solidFill>
              </a:rPr>
              <a:t>·</a:t>
            </a:r>
            <a:r>
              <a:rPr lang="el-GR" altLang="en-US" sz="2800" i="1" dirty="0">
                <a:solidFill>
                  <a:srgbClr val="FF0000"/>
                </a:solidFill>
              </a:rPr>
              <a:t> </a:t>
            </a:r>
            <a:r>
              <a:rPr lang="en-GB" altLang="en-US" sz="2800" i="1" dirty="0" err="1">
                <a:solidFill>
                  <a:srgbClr val="FF0000"/>
                </a:solidFill>
              </a:rPr>
              <a:t>exp</a:t>
            </a:r>
            <a:r>
              <a:rPr lang="en-GB" altLang="en-US" sz="2800" i="1" dirty="0">
                <a:solidFill>
                  <a:srgbClr val="FF0000"/>
                </a:solidFill>
              </a:rPr>
              <a:t>(</a:t>
            </a:r>
            <a:r>
              <a:rPr lang="el-GR" altLang="en-US" i="1" dirty="0">
                <a:solidFill>
                  <a:srgbClr val="FF0000"/>
                </a:solidFill>
              </a:rPr>
              <a:t>σ</a:t>
            </a:r>
            <a:r>
              <a:rPr lang="en-US" altLang="en-US" i="1" baseline="30000" dirty="0">
                <a:solidFill>
                  <a:srgbClr val="FF0000"/>
                </a:solidFill>
              </a:rPr>
              <a:t>2</a:t>
            </a:r>
            <a:r>
              <a:rPr lang="en-US" altLang="en-US" sz="2800" i="1" dirty="0">
                <a:solidFill>
                  <a:srgbClr val="FF0000"/>
                </a:solidFill>
              </a:rPr>
              <a:t>/2</a:t>
            </a:r>
            <a:r>
              <a:rPr lang="en-GB" altLang="en-US" sz="2800" i="1" dirty="0">
                <a:solidFill>
                  <a:srgbClr val="FF0000"/>
                </a:solidFill>
              </a:rPr>
              <a:t>)</a:t>
            </a:r>
            <a:r>
              <a:rPr lang="en-GB" altLang="en-US" sz="2800" dirty="0"/>
              <a:t>, the median is </a:t>
            </a:r>
            <a:r>
              <a:rPr lang="el-GR" altLang="en-US" sz="2800" i="1" dirty="0">
                <a:solidFill>
                  <a:srgbClr val="FF0000"/>
                </a:solidFill>
              </a:rPr>
              <a:t>μ</a:t>
            </a:r>
            <a:r>
              <a:rPr lang="en-GB" altLang="en-US" sz="2800" dirty="0"/>
              <a:t>, and the variance is complicated</a:t>
            </a:r>
          </a:p>
        </p:txBody>
      </p:sp>
    </p:spTree>
    <p:extLst>
      <p:ext uri="{BB962C8B-B14F-4D97-AF65-F5344CB8AC3E}">
        <p14:creationId xmlns:p14="http://schemas.microsoft.com/office/powerpoint/2010/main" val="7495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-21771"/>
            <a:ext cx="8216900" cy="8318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Fitting models with data: 3 requirements</a:t>
            </a:r>
          </a:p>
        </p:txBody>
      </p:sp>
      <p:sp>
        <p:nvSpPr>
          <p:cNvPr id="7792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10600" cy="5334000"/>
          </a:xfrm>
          <a:solidFill>
            <a:srgbClr val="FFFED2"/>
          </a:solidFill>
          <a:ln/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However, simply fitting the data well does not mean a model is good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 model must generate biologically sensible predictions, especially when predicting behaviour outside of the range of data (e.g. initial stock size, carrying capacity K, </a:t>
            </a:r>
            <a:r>
              <a:rPr lang="en-GB" altLang="en-US" sz="2800" dirty="0" err="1">
                <a:solidFill>
                  <a:srgbClr val="000000"/>
                </a:solidFill>
              </a:rPr>
              <a:t>etc</a:t>
            </a:r>
            <a:r>
              <a:rPr lang="en-GB" altLang="en-US" sz="2800" dirty="0">
                <a:solidFill>
                  <a:srgbClr val="000000"/>
                </a:solidFill>
              </a:rPr>
              <a:t>).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GB" altLang="en-US" sz="2800" dirty="0">
                <a:solidFill>
                  <a:srgbClr val="000000"/>
                </a:solidFill>
              </a:rPr>
              <a:t>There are many models (e.g. high-order polynomials) that can fit data well but give silly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44848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524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Lognormal Distribution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4915" name="Text Box 3"/>
              <p:cNvSpPr txBox="1">
                <a:spLocks noChangeArrowheads="1"/>
              </p:cNvSpPr>
              <p:nvPr/>
            </p:nvSpPr>
            <p:spPr bwMode="auto">
              <a:xfrm>
                <a:off x="114300" y="984250"/>
                <a:ext cx="8915400" cy="54927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GB" altLang="en-US" sz="2800" dirty="0"/>
                  <a:t>The variance is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φ</a:t>
                </a:r>
                <a:r>
                  <a:rPr lang="en-US" altLang="en-US" sz="2800" i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μ</a:t>
                </a:r>
                <a:r>
                  <a:rPr lang="en-US" altLang="en-US" sz="2800" i="1" baseline="30000" dirty="0">
                    <a:solidFill>
                      <a:srgbClr val="FF0000"/>
                    </a:solidFill>
                  </a:rPr>
                  <a:t>2</a:t>
                </a:r>
                <a:endParaRPr lang="en-US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en-US" sz="2800" dirty="0"/>
                  <a:t>where </a:t>
                </a:r>
                <a:r>
                  <a:rPr lang="el-GR" altLang="en-US" sz="2800" i="1" dirty="0">
                    <a:solidFill>
                      <a:srgbClr val="FF0000"/>
                    </a:solidFill>
                  </a:rPr>
                  <a:t>φ</a:t>
                </a:r>
                <a:r>
                  <a:rPr lang="en-US" altLang="en-US" sz="2800" i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en-US" sz="2800" dirty="0"/>
                  <a:t> 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= </a:t>
                </a:r>
                <a:r>
                  <a:rPr lang="en-GB" altLang="en-US" sz="2800" i="1" dirty="0" err="1">
                    <a:solidFill>
                      <a:srgbClr val="FF0000"/>
                    </a:solidFill>
                  </a:rPr>
                  <a:t>exp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(</a:t>
                </a:r>
                <a:r>
                  <a:rPr lang="el-GR" altLang="en-US" i="1" dirty="0">
                    <a:solidFill>
                      <a:srgbClr val="FF0000"/>
                    </a:solidFill>
                  </a:rPr>
                  <a:t>σ</a:t>
                </a:r>
                <a:r>
                  <a:rPr lang="en-US" altLang="en-US" i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{</a:t>
                </a:r>
                <a:r>
                  <a:rPr lang="en-GB" altLang="en-US" sz="2800" i="1" dirty="0" err="1">
                    <a:solidFill>
                      <a:srgbClr val="FF0000"/>
                    </a:solidFill>
                  </a:rPr>
                  <a:t>exp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(</a:t>
                </a:r>
                <a:r>
                  <a:rPr lang="el-GR" altLang="en-US" i="1" dirty="0">
                    <a:solidFill>
                      <a:srgbClr val="FF0000"/>
                    </a:solidFill>
                  </a:rPr>
                  <a:t>σ</a:t>
                </a:r>
                <a:r>
                  <a:rPr lang="en-US" altLang="en-US" i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 – 1}</a:t>
                </a:r>
                <a:r>
                  <a:rPr lang="en-US" altLang="en-US" sz="2800" dirty="0"/>
                  <a:t>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en-US" sz="2800" dirty="0"/>
                  <a:t>The coefficient of variation is defined as the standard error divided by the mean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en-US" sz="2800" dirty="0"/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en-US" sz="2800" dirty="0"/>
                  <a:t>For the Lognormal, 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CV = {</a:t>
                </a:r>
                <a:r>
                  <a:rPr lang="en-GB" altLang="en-US" sz="2800" i="1" dirty="0" err="1">
                    <a:solidFill>
                      <a:srgbClr val="FF0000"/>
                    </a:solidFill>
                  </a:rPr>
                  <a:t>exp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(</a:t>
                </a:r>
                <a:r>
                  <a:rPr lang="el-GR" altLang="en-US" i="1" dirty="0">
                    <a:solidFill>
                      <a:srgbClr val="FF0000"/>
                    </a:solidFill>
                  </a:rPr>
                  <a:t>σ</a:t>
                </a:r>
                <a:r>
                  <a:rPr lang="en-US" altLang="en-US" i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2800" i="1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 – 1}</a:t>
                </a:r>
                <a:r>
                  <a:rPr lang="en-US" altLang="en-US" sz="2800" i="1" baseline="30000" dirty="0">
                    <a:solidFill>
                      <a:srgbClr val="FF0000"/>
                    </a:solidFill>
                  </a:rPr>
                  <a:t>1/2</a:t>
                </a:r>
                <a:r>
                  <a:rPr lang="en-US" altLang="en-US" sz="2800" dirty="0"/>
                  <a:t> </a:t>
                </a:r>
                <a:r>
                  <a:rPr lang="en-US" altLang="en-US" sz="2800" i="1" dirty="0">
                    <a:solidFill>
                      <a:srgbClr val="FF0000"/>
                    </a:solidFill>
                  </a:rPr>
                  <a:t>≈</a:t>
                </a:r>
                <a:r>
                  <a:rPr lang="en-US" altLang="en-US" sz="2800" dirty="0"/>
                  <a:t> </a:t>
                </a:r>
                <a:r>
                  <a:rPr lang="el-GR" altLang="en-US" i="1" dirty="0">
                    <a:solidFill>
                      <a:srgbClr val="FF0000"/>
                    </a:solidFill>
                  </a:rPr>
                  <a:t>σ</a:t>
                </a:r>
                <a:r>
                  <a:rPr lang="en-US" altLang="en-US" sz="2800" dirty="0"/>
                  <a:t> when </a:t>
                </a:r>
                <a:r>
                  <a:rPr lang="el-GR" altLang="en-US" i="1" dirty="0">
                    <a:solidFill>
                      <a:srgbClr val="FF0000"/>
                    </a:solidFill>
                  </a:rPr>
                  <a:t>σ</a:t>
                </a:r>
                <a:r>
                  <a:rPr lang="en-US" altLang="en-US" sz="2800" dirty="0"/>
                  <a:t> is small.</a:t>
                </a:r>
              </a:p>
              <a:p>
                <a:pPr marL="360000" lvl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  <a:buClrTx/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en-US" sz="2800" dirty="0"/>
                  <a:t>The Lognormal is sometimes called a constant CV distribution</a:t>
                </a: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endParaRPr lang="el-GR" altLang="en-US" sz="2800" dirty="0"/>
              </a:p>
            </p:txBody>
          </p:sp>
        </mc:Choice>
        <mc:Fallback xmlns="">
          <p:sp>
            <p:nvSpPr>
              <p:cNvPr id="93491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984250"/>
                <a:ext cx="8915400" cy="5492750"/>
              </a:xfrm>
              <a:prstGeom prst="rect">
                <a:avLst/>
              </a:prstGeom>
              <a:blipFill rotWithShape="0">
                <a:blip r:embed="rId3"/>
                <a:stretch>
                  <a:fillRect l="-410" t="-443" r="-205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27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4" name="Rectangle 4"/>
          <p:cNvSpPr>
            <a:spLocks noChangeArrowheads="1"/>
          </p:cNvSpPr>
          <p:nvPr/>
        </p:nvSpPr>
        <p:spPr bwMode="auto">
          <a:xfrm>
            <a:off x="3422650" y="1009650"/>
            <a:ext cx="5568950" cy="193899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000" dirty="0"/>
              <a:t>mu=10</a:t>
            </a:r>
          </a:p>
          <a:p>
            <a:r>
              <a:rPr lang="en-US" altLang="en-US" sz="2000" dirty="0"/>
              <a:t>phi=0.4</a:t>
            </a:r>
          </a:p>
          <a:p>
            <a:r>
              <a:rPr lang="en-US" altLang="en-US" sz="2000" dirty="0"/>
              <a:t>sigma2 = log(0.5 + </a:t>
            </a:r>
            <a:r>
              <a:rPr lang="en-US" altLang="en-US" sz="2000" dirty="0" err="1"/>
              <a:t>sqrt</a:t>
            </a:r>
            <a:r>
              <a:rPr lang="en-US" altLang="en-US" sz="2000" dirty="0"/>
              <a:t>(phi**2 + 0.25))</a:t>
            </a:r>
          </a:p>
          <a:p>
            <a:endParaRPr lang="en-US" altLang="en-US" sz="2000" dirty="0"/>
          </a:p>
          <a:p>
            <a:r>
              <a:rPr lang="en-US" altLang="en-US" sz="2000" dirty="0"/>
              <a:t>n=100000</a:t>
            </a:r>
          </a:p>
          <a:p>
            <a:r>
              <a:rPr lang="en-US" altLang="en-US" sz="2000" dirty="0"/>
              <a:t>y = mu*</a:t>
            </a:r>
            <a:r>
              <a:rPr lang="en-US" altLang="en-US" sz="2000" dirty="0" err="1"/>
              <a:t>exp</a:t>
            </a:r>
            <a:r>
              <a:rPr lang="en-US" altLang="en-US" sz="2000" dirty="0"/>
              <a:t>(</a:t>
            </a:r>
            <a:r>
              <a:rPr lang="en-US" altLang="en-US" sz="2000" dirty="0" err="1"/>
              <a:t>rnorm</a:t>
            </a:r>
            <a:r>
              <a:rPr lang="en-US" altLang="en-US" sz="2000" dirty="0"/>
              <a:t>(</a:t>
            </a:r>
            <a:r>
              <a:rPr lang="en-US" altLang="en-US" sz="2000" dirty="0" err="1"/>
              <a:t>n,mean</a:t>
            </a:r>
            <a:r>
              <a:rPr lang="en-US" altLang="en-US" sz="2000" dirty="0"/>
              <a:t>=0,sd=</a:t>
            </a:r>
            <a:r>
              <a:rPr lang="en-US" altLang="en-US" sz="2000" dirty="0" err="1"/>
              <a:t>sqrt</a:t>
            </a:r>
            <a:r>
              <a:rPr lang="en-US" altLang="en-US" sz="2000" dirty="0"/>
              <a:t>(sigma2)))</a:t>
            </a:r>
          </a:p>
        </p:txBody>
      </p:sp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778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Lognormal in R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pic>
        <p:nvPicPr>
          <p:cNvPr id="936967" name="Picture 7" descr="LN_h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860550"/>
            <a:ext cx="5086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33528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An asymmetric distribution, with right skew (right tail longer than left tail)</a:t>
            </a:r>
            <a:endParaRPr lang="el-GR" altLang="en-US" dirty="0"/>
          </a:p>
          <a:p>
            <a:endParaRPr lang="en-CA" dirty="0"/>
          </a:p>
        </p:txBody>
      </p:sp>
      <p:sp>
        <p:nvSpPr>
          <p:cNvPr id="3" name="Line Callout 1 2"/>
          <p:cNvSpPr/>
          <p:nvPr/>
        </p:nvSpPr>
        <p:spPr>
          <a:xfrm>
            <a:off x="0" y="381000"/>
            <a:ext cx="2362200" cy="1676400"/>
          </a:xfrm>
          <a:prstGeom prst="borderCallout1">
            <a:avLst>
              <a:gd name="adj1" fmla="val 44750"/>
              <a:gd name="adj2" fmla="val 102179"/>
              <a:gd name="adj3" fmla="val 88876"/>
              <a:gd name="adj4" fmla="val 14581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Solve for in </a:t>
            </a:r>
            <a:r>
              <a:rPr lang="el-GR" altLang="en-US" i="1" dirty="0">
                <a:solidFill>
                  <a:srgbClr val="FF0000"/>
                </a:solidFill>
              </a:rPr>
              <a:t>σ</a:t>
            </a:r>
            <a:r>
              <a:rPr lang="en-US" altLang="en-US" i="1" baseline="30000" dirty="0">
                <a:solidFill>
                  <a:srgbClr val="FF0000"/>
                </a:solidFill>
              </a:rPr>
              <a:t>2 </a:t>
            </a:r>
            <a:r>
              <a:rPr lang="en-US" altLang="en-US" dirty="0">
                <a:solidFill>
                  <a:schemeClr val="tx1"/>
                </a:solidFill>
              </a:rPr>
              <a:t>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l-GR" altLang="en-US" i="1" dirty="0">
                <a:solidFill>
                  <a:srgbClr val="FF0000"/>
                </a:solidFill>
              </a:rPr>
              <a:t>φ</a:t>
            </a:r>
            <a:r>
              <a:rPr lang="en-US" altLang="en-US" i="1" baseline="30000" dirty="0">
                <a:solidFill>
                  <a:srgbClr val="FF0000"/>
                </a:solidFill>
              </a:rPr>
              <a:t>2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FF0000"/>
                </a:solidFill>
              </a:rPr>
              <a:t>= </a:t>
            </a:r>
            <a:r>
              <a:rPr lang="en-GB" altLang="en-US" i="1" dirty="0" err="1">
                <a:solidFill>
                  <a:srgbClr val="FF0000"/>
                </a:solidFill>
              </a:rPr>
              <a:t>exp</a:t>
            </a:r>
            <a:r>
              <a:rPr lang="en-GB" altLang="en-US" i="1" dirty="0">
                <a:solidFill>
                  <a:srgbClr val="FF0000"/>
                </a:solidFill>
              </a:rPr>
              <a:t>(</a:t>
            </a:r>
            <a:r>
              <a:rPr lang="el-GR" altLang="en-US" i="1" dirty="0">
                <a:solidFill>
                  <a:srgbClr val="FF0000"/>
                </a:solidFill>
              </a:rPr>
              <a:t>σ</a:t>
            </a:r>
            <a:r>
              <a:rPr lang="en-US" altLang="en-US" i="1" baseline="30000" dirty="0">
                <a:solidFill>
                  <a:srgbClr val="FF0000"/>
                </a:solidFill>
              </a:rPr>
              <a:t>2</a:t>
            </a:r>
            <a:r>
              <a:rPr lang="en-GB" altLang="en-US" i="1" dirty="0">
                <a:solidFill>
                  <a:srgbClr val="FF0000"/>
                </a:solidFill>
              </a:rPr>
              <a:t>)</a:t>
            </a:r>
            <a:r>
              <a:rPr lang="en-US" altLang="en-US" i="1" dirty="0">
                <a:solidFill>
                  <a:srgbClr val="FF0000"/>
                </a:solidFill>
              </a:rPr>
              <a:t>{</a:t>
            </a:r>
            <a:r>
              <a:rPr lang="en-GB" altLang="en-US" i="1" dirty="0" err="1">
                <a:solidFill>
                  <a:srgbClr val="FF0000"/>
                </a:solidFill>
              </a:rPr>
              <a:t>exp</a:t>
            </a:r>
            <a:r>
              <a:rPr lang="en-GB" altLang="en-US" i="1" dirty="0">
                <a:solidFill>
                  <a:srgbClr val="FF0000"/>
                </a:solidFill>
              </a:rPr>
              <a:t>(</a:t>
            </a:r>
            <a:r>
              <a:rPr lang="el-GR" altLang="en-US" i="1" dirty="0">
                <a:solidFill>
                  <a:srgbClr val="FF0000"/>
                </a:solidFill>
              </a:rPr>
              <a:t>σ</a:t>
            </a:r>
            <a:r>
              <a:rPr lang="en-US" altLang="en-US" i="1" baseline="30000" dirty="0">
                <a:solidFill>
                  <a:srgbClr val="FF0000"/>
                </a:solidFill>
              </a:rPr>
              <a:t>2</a:t>
            </a:r>
            <a:r>
              <a:rPr lang="en-GB" altLang="en-US" i="1" dirty="0">
                <a:solidFill>
                  <a:srgbClr val="FF0000"/>
                </a:solidFill>
              </a:rPr>
              <a:t>)</a:t>
            </a:r>
            <a:r>
              <a:rPr lang="en-US" altLang="en-US" i="1" dirty="0">
                <a:solidFill>
                  <a:srgbClr val="FF0000"/>
                </a:solidFill>
              </a:rPr>
              <a:t> – 1}</a:t>
            </a:r>
          </a:p>
          <a:p>
            <a:pPr algn="ctr"/>
            <a:r>
              <a:rPr lang="en-US" sz="1200" i="1" dirty="0">
                <a:solidFill>
                  <a:srgbClr val="FF0000"/>
                </a:solidFill>
              </a:rPr>
              <a:t>Hint. Let X = </a:t>
            </a:r>
            <a:r>
              <a:rPr lang="en-GB" altLang="en-US" sz="1200" i="1" dirty="0" err="1">
                <a:solidFill>
                  <a:srgbClr val="FF0000"/>
                </a:solidFill>
              </a:rPr>
              <a:t>exp</a:t>
            </a:r>
            <a:r>
              <a:rPr lang="en-GB" altLang="en-US" sz="1200" i="1" dirty="0">
                <a:solidFill>
                  <a:srgbClr val="FF0000"/>
                </a:solidFill>
              </a:rPr>
              <a:t>(</a:t>
            </a:r>
            <a:r>
              <a:rPr lang="el-GR" altLang="en-US" sz="1200" i="1" dirty="0">
                <a:solidFill>
                  <a:srgbClr val="FF0000"/>
                </a:solidFill>
              </a:rPr>
              <a:t>σ</a:t>
            </a:r>
            <a:r>
              <a:rPr lang="en-US" altLang="en-US" sz="12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1200" i="1" dirty="0">
                <a:solidFill>
                  <a:srgbClr val="FF0000"/>
                </a:solidFill>
              </a:rPr>
              <a:t>) and complete the square: X</a:t>
            </a:r>
            <a:r>
              <a:rPr lang="en-GB" altLang="en-US" sz="1200" i="1" baseline="30000" dirty="0">
                <a:solidFill>
                  <a:srgbClr val="FF0000"/>
                </a:solidFill>
              </a:rPr>
              <a:t>2</a:t>
            </a:r>
            <a:r>
              <a:rPr lang="en-GB" altLang="en-US" sz="1200" i="1" dirty="0">
                <a:solidFill>
                  <a:srgbClr val="FF0000"/>
                </a:solidFill>
              </a:rPr>
              <a:t> - X</a:t>
            </a:r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34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778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Lognormal in R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39014" name="Rectangle 6"/>
          <p:cNvSpPr>
            <a:spLocks noChangeArrowheads="1"/>
          </p:cNvSpPr>
          <p:nvPr/>
        </p:nvSpPr>
        <p:spPr bwMode="auto">
          <a:xfrm>
            <a:off x="2286000" y="1192213"/>
            <a:ext cx="3657600" cy="4524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400" dirty="0"/>
              <a:t>&gt; EY = mu*</a:t>
            </a:r>
            <a:r>
              <a:rPr lang="en-US" altLang="en-US" sz="2400" dirty="0" err="1"/>
              <a:t>exp</a:t>
            </a:r>
            <a:r>
              <a:rPr lang="en-US" altLang="en-US" sz="2400" dirty="0"/>
              <a:t>(sigma2/2)</a:t>
            </a:r>
          </a:p>
          <a:p>
            <a:r>
              <a:rPr lang="en-US" altLang="en-US" sz="2400" dirty="0"/>
              <a:t>&gt; VY = (phi**2)*(mu**2)</a:t>
            </a:r>
          </a:p>
          <a:p>
            <a:r>
              <a:rPr lang="en-US" altLang="en-US" sz="2400" dirty="0"/>
              <a:t>&gt; print(EY)</a:t>
            </a:r>
          </a:p>
          <a:p>
            <a:r>
              <a:rPr lang="en-US" altLang="en-US" sz="2400" dirty="0"/>
              <a:t>[1] 10.67854</a:t>
            </a:r>
          </a:p>
          <a:p>
            <a:r>
              <a:rPr lang="en-US" altLang="en-US" sz="2400" dirty="0"/>
              <a:t>&gt; print(mean(y))</a:t>
            </a:r>
          </a:p>
          <a:p>
            <a:r>
              <a:rPr lang="en-US" altLang="en-US" sz="2400" dirty="0"/>
              <a:t>[1] 10.69479</a:t>
            </a:r>
          </a:p>
          <a:p>
            <a:r>
              <a:rPr lang="en-US" altLang="en-US" sz="2400" dirty="0"/>
              <a:t>&gt; print(median(y))</a:t>
            </a:r>
          </a:p>
          <a:p>
            <a:r>
              <a:rPr lang="en-US" altLang="en-US" sz="2400" dirty="0"/>
              <a:t>[1] 10.03076</a:t>
            </a:r>
          </a:p>
          <a:p>
            <a:r>
              <a:rPr lang="en-US" altLang="en-US" sz="2400" dirty="0"/>
              <a:t>&gt; print(VY)</a:t>
            </a:r>
          </a:p>
          <a:p>
            <a:r>
              <a:rPr lang="en-US" altLang="en-US" sz="2400" dirty="0"/>
              <a:t>[1] 16</a:t>
            </a:r>
          </a:p>
          <a:p>
            <a:r>
              <a:rPr lang="en-US" altLang="en-US" sz="2400" dirty="0"/>
              <a:t>&gt; print(</a:t>
            </a:r>
            <a:r>
              <a:rPr lang="en-US" altLang="en-US" sz="2400" dirty="0" err="1"/>
              <a:t>var</a:t>
            </a:r>
            <a:r>
              <a:rPr lang="en-US" altLang="en-US" sz="2400" dirty="0"/>
              <a:t>(y))</a:t>
            </a:r>
          </a:p>
          <a:p>
            <a:r>
              <a:rPr lang="en-US" altLang="en-US" sz="2400" dirty="0"/>
              <a:t>[1] 15.89633</a:t>
            </a:r>
          </a:p>
        </p:txBody>
      </p:sp>
      <p:sp>
        <p:nvSpPr>
          <p:cNvPr id="939015" name="AutoShape 7"/>
          <p:cNvSpPr>
            <a:spLocks/>
          </p:cNvSpPr>
          <p:nvPr/>
        </p:nvSpPr>
        <p:spPr bwMode="auto">
          <a:xfrm>
            <a:off x="6705600" y="1828800"/>
            <a:ext cx="2438400" cy="1447800"/>
          </a:xfrm>
          <a:prstGeom prst="borderCallout1">
            <a:avLst>
              <a:gd name="adj1" fmla="val 7894"/>
              <a:gd name="adj2" fmla="val -3125"/>
              <a:gd name="adj3" fmla="val 110528"/>
              <a:gd name="adj4" fmla="val -7708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l-GR" altLang="en-US" i="1">
                <a:solidFill>
                  <a:srgbClr val="FF0000"/>
                </a:solidFill>
              </a:rPr>
              <a:t>μ</a:t>
            </a:r>
            <a:r>
              <a:rPr lang="en-US" altLang="en-US" i="1">
                <a:solidFill>
                  <a:srgbClr val="FF0000"/>
                </a:solidFill>
              </a:rPr>
              <a:t> = 10,</a:t>
            </a:r>
            <a:r>
              <a:rPr lang="en-US" altLang="en-US"/>
              <a:t> which is very close to the median. The mean is somewhat greater than </a:t>
            </a:r>
            <a:r>
              <a:rPr lang="el-GR" altLang="en-US" i="1">
                <a:solidFill>
                  <a:srgbClr val="FF0000"/>
                </a:solidFill>
              </a:rPr>
              <a:t>μ</a:t>
            </a:r>
            <a:r>
              <a:rPr lang="en-US" altLang="en-US"/>
              <a:t>.</a:t>
            </a:r>
            <a:endParaRPr lang="el-GR" altLang="en-US"/>
          </a:p>
        </p:txBody>
      </p:sp>
      <p:sp>
        <p:nvSpPr>
          <p:cNvPr id="939016" name="AutoShape 8"/>
          <p:cNvSpPr>
            <a:spLocks/>
          </p:cNvSpPr>
          <p:nvPr/>
        </p:nvSpPr>
        <p:spPr bwMode="auto">
          <a:xfrm>
            <a:off x="152400" y="2438400"/>
            <a:ext cx="1524000" cy="685800"/>
          </a:xfrm>
          <a:prstGeom prst="borderCallout1">
            <a:avLst>
              <a:gd name="adj1" fmla="val 16667"/>
              <a:gd name="adj2" fmla="val 105000"/>
              <a:gd name="adj3" fmla="val -37963"/>
              <a:gd name="adj4" fmla="val 139167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i="1">
                <a:solidFill>
                  <a:srgbClr val="FF0000"/>
                </a:solidFill>
              </a:rPr>
              <a:t>true values</a:t>
            </a:r>
            <a:endParaRPr lang="el-GR" altLang="en-US"/>
          </a:p>
        </p:txBody>
      </p:sp>
      <p:sp>
        <p:nvSpPr>
          <p:cNvPr id="939017" name="Line 9"/>
          <p:cNvSpPr>
            <a:spLocks noChangeShapeType="1"/>
          </p:cNvSpPr>
          <p:nvPr/>
        </p:nvSpPr>
        <p:spPr bwMode="auto">
          <a:xfrm>
            <a:off x="1828800" y="3124200"/>
            <a:ext cx="533400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272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0"/>
            <a:ext cx="8216900" cy="8318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3600" dirty="0">
                <a:solidFill>
                  <a:schemeClr val="tx1"/>
                </a:solidFill>
              </a:rPr>
              <a:t>Lognormal variation increases with the mean</a:t>
            </a:r>
            <a:endParaRPr lang="en-US" altLang="en-US" sz="3900" i="1" baseline="30000" dirty="0">
              <a:solidFill>
                <a:srgbClr val="FF0000"/>
              </a:solidFill>
            </a:endParaRPr>
          </a:p>
        </p:txBody>
      </p:sp>
      <p:sp>
        <p:nvSpPr>
          <p:cNvPr id="941061" name="Text Box 5"/>
          <p:cNvSpPr txBox="1">
            <a:spLocks noChangeArrowheads="1"/>
          </p:cNvSpPr>
          <p:nvPr/>
        </p:nvSpPr>
        <p:spPr bwMode="auto">
          <a:xfrm>
            <a:off x="342900" y="831850"/>
            <a:ext cx="8299450" cy="5721350"/>
          </a:xfrm>
          <a:prstGeom prst="rect">
            <a:avLst/>
          </a:prstGeom>
          <a:solidFill>
            <a:srgbClr val="F0EEA6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In the regression setting, when the mean is a function of covariates, then the lognormal distribution is often used when it seems that the error variance increases with the regression mean.</a:t>
            </a:r>
            <a:endParaRPr lang="en-US" altLang="en-US" sz="2800" dirty="0"/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Lets look at an example of this, using the </a:t>
            </a:r>
            <a:r>
              <a:rPr lang="en-US" altLang="en-US" sz="2800" dirty="0" err="1"/>
              <a:t>vonB</a:t>
            </a:r>
            <a:r>
              <a:rPr lang="en-US" altLang="en-US" sz="2800" dirty="0"/>
              <a:t> growth curve.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/>
              <a:t>Lets pretend we have ages and lengths for a 1000 fish – and the true </a:t>
            </a:r>
            <a:r>
              <a:rPr lang="en-US" altLang="en-US" sz="2800" dirty="0" err="1"/>
              <a:t>vonB</a:t>
            </a:r>
            <a:r>
              <a:rPr lang="en-US" altLang="en-US" sz="2800" dirty="0"/>
              <a:t> parameters are </a:t>
            </a:r>
            <a:r>
              <a:rPr lang="en-GB" altLang="en-US" sz="2800" i="1" dirty="0">
                <a:solidFill>
                  <a:srgbClr val="FF0000"/>
                </a:solidFill>
              </a:rPr>
              <a:t>L</a:t>
            </a:r>
            <a:r>
              <a:rPr lang="en-GB" altLang="en-US" sz="2800" i="1" baseline="-25000" dirty="0">
                <a:solidFill>
                  <a:srgbClr val="FF0000"/>
                </a:solidFill>
              </a:rPr>
              <a:t>∞</a:t>
            </a:r>
            <a:r>
              <a:rPr lang="en-GB" altLang="en-US" sz="2800" i="1" dirty="0">
                <a:solidFill>
                  <a:srgbClr val="FF0000"/>
                </a:solidFill>
              </a:rPr>
              <a:t>= 55</a:t>
            </a:r>
            <a:r>
              <a:rPr lang="en-US" altLang="en-US" sz="2800" dirty="0"/>
              <a:t>, </a:t>
            </a:r>
            <a:r>
              <a:rPr lang="en-GB" altLang="en-US" sz="2800" i="1" dirty="0">
                <a:solidFill>
                  <a:srgbClr val="FF0000"/>
                </a:solidFill>
              </a:rPr>
              <a:t>K = 0.35</a:t>
            </a:r>
            <a:r>
              <a:rPr lang="en-US" altLang="en-US" sz="2800" dirty="0"/>
              <a:t>, and </a:t>
            </a:r>
            <a:r>
              <a:rPr lang="en-GB" altLang="en-US" sz="2800" i="1" dirty="0" err="1">
                <a:solidFill>
                  <a:srgbClr val="FF0000"/>
                </a:solidFill>
              </a:rPr>
              <a:t>a</a:t>
            </a:r>
            <a:r>
              <a:rPr lang="en-GB" altLang="en-US" sz="2800" i="1" baseline="-25000" dirty="0" err="1">
                <a:solidFill>
                  <a:srgbClr val="FF0000"/>
                </a:solidFill>
              </a:rPr>
              <a:t>o</a:t>
            </a:r>
            <a:r>
              <a:rPr lang="en-GB" altLang="en-US" sz="2800" i="1" dirty="0">
                <a:solidFill>
                  <a:srgbClr val="FF0000"/>
                </a:solidFill>
              </a:rPr>
              <a:t>=0 </a:t>
            </a:r>
            <a:r>
              <a:rPr lang="en-US" altLang="en-US" sz="2800" dirty="0"/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endParaRPr lang="el-G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3021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52425" y="-69850"/>
            <a:ext cx="8216900" cy="831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Lognormal </a:t>
            </a:r>
            <a:r>
              <a:rPr lang="en-US" altLang="en-US" sz="4000" dirty="0" err="1"/>
              <a:t>V</a:t>
            </a:r>
            <a:r>
              <a:rPr lang="en-US" altLang="en-US" sz="4000" dirty="0" err="1">
                <a:solidFill>
                  <a:schemeClr val="tx1"/>
                </a:solidFill>
              </a:rPr>
              <a:t>onB</a:t>
            </a:r>
            <a:r>
              <a:rPr lang="en-US" altLang="en-US" sz="4000" dirty="0">
                <a:solidFill>
                  <a:schemeClr val="tx1"/>
                </a:solidFill>
              </a:rPr>
              <a:t> data – the ages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sp>
        <p:nvSpPr>
          <p:cNvPr id="943109" name="Rectangle 5"/>
          <p:cNvSpPr>
            <a:spLocks noChangeArrowheads="1"/>
          </p:cNvSpPr>
          <p:nvPr/>
        </p:nvSpPr>
        <p:spPr bwMode="auto">
          <a:xfrm>
            <a:off x="19050" y="5235953"/>
            <a:ext cx="6248400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400" dirty="0"/>
              <a:t>n=1000</a:t>
            </a:r>
          </a:p>
          <a:p>
            <a:r>
              <a:rPr lang="en-US" altLang="en-US" sz="2400" dirty="0"/>
              <a:t>age = sort(</a:t>
            </a:r>
            <a:r>
              <a:rPr lang="en-US" altLang="en-US" sz="2400" dirty="0" err="1"/>
              <a:t>rpois</a:t>
            </a:r>
            <a:r>
              <a:rPr lang="en-US" altLang="en-US" sz="2400" dirty="0"/>
              <a:t>(</a:t>
            </a:r>
            <a:r>
              <a:rPr lang="en-US" altLang="en-US" sz="2400" dirty="0" err="1"/>
              <a:t>n,lambda</a:t>
            </a:r>
            <a:r>
              <a:rPr lang="en-US" altLang="en-US" sz="2400" dirty="0"/>
              <a:t>=6))</a:t>
            </a:r>
          </a:p>
          <a:p>
            <a:r>
              <a:rPr lang="en-US" altLang="en-US" sz="2400" dirty="0" err="1"/>
              <a:t>barplot</a:t>
            </a:r>
            <a:r>
              <a:rPr lang="en-US" altLang="en-US" sz="2400" dirty="0"/>
              <a:t>(table(age),</a:t>
            </a:r>
            <a:r>
              <a:rPr lang="en-US" altLang="en-US" sz="2400" dirty="0" err="1"/>
              <a:t>xlab</a:t>
            </a:r>
            <a:r>
              <a:rPr lang="en-US" altLang="en-US" sz="2400" dirty="0"/>
              <a:t>='Age',</a:t>
            </a:r>
            <a:r>
              <a:rPr lang="en-US" altLang="en-US" sz="2400" dirty="0" err="1"/>
              <a:t>ylab</a:t>
            </a:r>
            <a:r>
              <a:rPr lang="en-US" altLang="en-US" sz="2400" dirty="0"/>
              <a:t>='Frequency',</a:t>
            </a:r>
          </a:p>
          <a:p>
            <a:r>
              <a:rPr lang="en-US" altLang="en-US" sz="2400" dirty="0"/>
              <a:t>main='Age Distribution')</a:t>
            </a:r>
          </a:p>
        </p:txBody>
      </p:sp>
      <p:pic>
        <p:nvPicPr>
          <p:cNvPr id="943110" name="Picture 6" descr="age_comp_von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609600"/>
            <a:ext cx="5562600" cy="555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5425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9525"/>
            <a:ext cx="8216900" cy="704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Lognormal </a:t>
            </a:r>
            <a:r>
              <a:rPr lang="en-US" altLang="en-US" sz="4000" dirty="0" err="1"/>
              <a:t>V</a:t>
            </a:r>
            <a:r>
              <a:rPr lang="en-US" altLang="en-US" sz="4000" dirty="0" err="1">
                <a:solidFill>
                  <a:schemeClr val="tx1"/>
                </a:solidFill>
              </a:rPr>
              <a:t>onB</a:t>
            </a:r>
            <a:r>
              <a:rPr lang="en-US" altLang="en-US" sz="4000" dirty="0">
                <a:solidFill>
                  <a:schemeClr val="tx1"/>
                </a:solidFill>
              </a:rPr>
              <a:t> data – the lengths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sp>
        <p:nvSpPr>
          <p:cNvPr id="945159" name="Rectangle 7"/>
          <p:cNvSpPr>
            <a:spLocks noChangeArrowheads="1"/>
          </p:cNvSpPr>
          <p:nvPr/>
        </p:nvSpPr>
        <p:spPr bwMode="auto">
          <a:xfrm>
            <a:off x="152400" y="3581400"/>
            <a:ext cx="7696200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400" dirty="0" err="1"/>
              <a:t>Linf</a:t>
            </a:r>
            <a:r>
              <a:rPr lang="en-US" altLang="en-US" sz="2400" dirty="0"/>
              <a:t>=55</a:t>
            </a:r>
          </a:p>
          <a:p>
            <a:r>
              <a:rPr lang="en-US" altLang="en-US" sz="2400" dirty="0"/>
              <a:t>K=0.35</a:t>
            </a:r>
          </a:p>
          <a:p>
            <a:r>
              <a:rPr lang="en-US" altLang="en-US" sz="2400" dirty="0" err="1"/>
              <a:t>ao</a:t>
            </a:r>
            <a:r>
              <a:rPr lang="en-US" altLang="en-US" sz="2400" dirty="0"/>
              <a:t>=-0.1</a:t>
            </a:r>
          </a:p>
          <a:p>
            <a:r>
              <a:rPr lang="en-US" altLang="en-US" sz="2400" dirty="0"/>
              <a:t>sigma=0.2</a:t>
            </a:r>
          </a:p>
          <a:p>
            <a:r>
              <a:rPr lang="en-US" altLang="en-US" sz="2400" dirty="0"/>
              <a:t>mu = </a:t>
            </a:r>
            <a:r>
              <a:rPr lang="en-US" altLang="en-US" sz="2400" dirty="0" err="1"/>
              <a:t>Linf</a:t>
            </a:r>
            <a:r>
              <a:rPr lang="en-US" altLang="en-US" sz="2400" dirty="0"/>
              <a:t>*(1 - </a:t>
            </a:r>
            <a:r>
              <a:rPr lang="en-US" altLang="en-US" sz="2400" dirty="0" err="1"/>
              <a:t>exp</a:t>
            </a:r>
            <a:r>
              <a:rPr lang="en-US" altLang="en-US" sz="2400" dirty="0"/>
              <a:t>(-K*(age-</a:t>
            </a:r>
            <a:r>
              <a:rPr lang="en-US" altLang="en-US" sz="2400" dirty="0" err="1"/>
              <a:t>ao</a:t>
            </a:r>
            <a:r>
              <a:rPr lang="en-US" altLang="en-US" sz="2400" dirty="0"/>
              <a:t>)))</a:t>
            </a:r>
          </a:p>
          <a:p>
            <a:r>
              <a:rPr lang="en-US" altLang="en-US" sz="2400" dirty="0" err="1"/>
              <a:t>len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rlnorm</a:t>
            </a:r>
            <a:r>
              <a:rPr lang="en-US" altLang="en-US" sz="2400" dirty="0"/>
              <a:t>(n, </a:t>
            </a:r>
            <a:r>
              <a:rPr lang="en-US" altLang="en-US" sz="2400" dirty="0" err="1"/>
              <a:t>meanlog</a:t>
            </a:r>
            <a:r>
              <a:rPr lang="en-US" altLang="en-US" sz="2400" dirty="0"/>
              <a:t> = log(mu), </a:t>
            </a:r>
            <a:r>
              <a:rPr lang="en-US" altLang="en-US" sz="2400" dirty="0" err="1"/>
              <a:t>sdlog</a:t>
            </a:r>
            <a:r>
              <a:rPr lang="en-US" altLang="en-US" sz="2400" dirty="0"/>
              <a:t> = sigma)</a:t>
            </a:r>
          </a:p>
          <a:p>
            <a:r>
              <a:rPr lang="en-US" altLang="en-US" sz="2400" dirty="0"/>
              <a:t>plot(</a:t>
            </a:r>
            <a:r>
              <a:rPr lang="en-US" altLang="en-US" sz="2400" dirty="0" err="1"/>
              <a:t>age,len,xlab</a:t>
            </a:r>
            <a:r>
              <a:rPr lang="en-US" altLang="en-US" sz="2400" dirty="0"/>
              <a:t>='Age',</a:t>
            </a:r>
            <a:r>
              <a:rPr lang="en-US" altLang="en-US" sz="2400" dirty="0" err="1"/>
              <a:t>ylab</a:t>
            </a:r>
            <a:r>
              <a:rPr lang="en-US" altLang="en-US" sz="2400" dirty="0"/>
              <a:t>="</a:t>
            </a:r>
            <a:r>
              <a:rPr lang="en-US" altLang="en-US" sz="2400" dirty="0" err="1"/>
              <a:t>Length",type</a:t>
            </a:r>
            <a:r>
              <a:rPr lang="en-US" altLang="en-US" sz="2400" dirty="0"/>
              <a:t>='p',</a:t>
            </a:r>
            <a:r>
              <a:rPr lang="en-US" altLang="en-US" sz="2400" dirty="0" err="1"/>
              <a:t>xlim</a:t>
            </a:r>
            <a:r>
              <a:rPr lang="en-US" altLang="en-US" sz="2400" dirty="0"/>
              <a:t>=c(0,20))</a:t>
            </a:r>
          </a:p>
          <a:p>
            <a:r>
              <a:rPr lang="en-US" altLang="en-US" sz="2400" dirty="0"/>
              <a:t>lines(</a:t>
            </a:r>
            <a:r>
              <a:rPr lang="en-US" altLang="en-US" sz="2400" dirty="0" err="1"/>
              <a:t>age,mu,lty</a:t>
            </a:r>
            <a:r>
              <a:rPr lang="en-US" altLang="en-US" sz="2400" dirty="0"/>
              <a:t>=1,lwd=2,col='red')</a:t>
            </a:r>
          </a:p>
        </p:txBody>
      </p:sp>
      <p:sp>
        <p:nvSpPr>
          <p:cNvPr id="945160" name="AutoShape 8"/>
          <p:cNvSpPr>
            <a:spLocks/>
          </p:cNvSpPr>
          <p:nvPr/>
        </p:nvSpPr>
        <p:spPr bwMode="auto">
          <a:xfrm>
            <a:off x="5385816" y="4723894"/>
            <a:ext cx="2438400" cy="762000"/>
          </a:xfrm>
          <a:prstGeom prst="borderCallout1">
            <a:avLst>
              <a:gd name="adj1" fmla="val 15000"/>
              <a:gd name="adj2" fmla="val -3125"/>
              <a:gd name="adj3" fmla="val 108333"/>
              <a:gd name="adj4" fmla="val -3802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i="1" dirty="0">
                <a:solidFill>
                  <a:srgbClr val="FF0000"/>
                </a:solidFill>
              </a:rPr>
              <a:t>Y = </a:t>
            </a:r>
            <a:r>
              <a:rPr lang="el-GR" altLang="en-US" i="1" dirty="0">
                <a:solidFill>
                  <a:srgbClr val="FF0000"/>
                </a:solidFill>
              </a:rPr>
              <a:t>μ</a:t>
            </a:r>
            <a:r>
              <a:rPr lang="en-US" altLang="en-US" i="1" dirty="0">
                <a:solidFill>
                  <a:srgbClr val="FF0000"/>
                </a:solidFill>
              </a:rPr>
              <a:t>·</a:t>
            </a:r>
            <a:r>
              <a:rPr lang="en-GB" altLang="en-US" i="1" dirty="0" err="1">
                <a:solidFill>
                  <a:srgbClr val="FF0000"/>
                </a:solidFill>
              </a:rPr>
              <a:t>exp</a:t>
            </a:r>
            <a:r>
              <a:rPr lang="en-GB" altLang="en-US" i="1" dirty="0">
                <a:solidFill>
                  <a:srgbClr val="FF0000"/>
                </a:solidFill>
              </a:rPr>
              <a:t>(</a:t>
            </a:r>
            <a:r>
              <a:rPr lang="el-GR" altLang="en-US" i="1" dirty="0">
                <a:solidFill>
                  <a:srgbClr val="FF0000"/>
                </a:solidFill>
              </a:rPr>
              <a:t>ε</a:t>
            </a:r>
            <a:r>
              <a:rPr lang="en-GB" altLang="en-US" i="1" dirty="0">
                <a:solidFill>
                  <a:srgbClr val="FF0000"/>
                </a:solidFill>
              </a:rPr>
              <a:t>)</a:t>
            </a:r>
            <a:r>
              <a:rPr lang="en-US" altLang="en-US" dirty="0"/>
              <a:t> implies </a:t>
            </a:r>
            <a:r>
              <a:rPr lang="en-US" altLang="en-US" i="1" dirty="0">
                <a:solidFill>
                  <a:srgbClr val="FF0000"/>
                </a:solidFill>
              </a:rPr>
              <a:t>log(</a:t>
            </a:r>
            <a:r>
              <a:rPr lang="en-GB" altLang="en-US" i="1" dirty="0">
                <a:solidFill>
                  <a:srgbClr val="FF0000"/>
                </a:solidFill>
              </a:rPr>
              <a:t>Y) = log(</a:t>
            </a:r>
            <a:r>
              <a:rPr lang="el-GR" altLang="en-US" i="1" dirty="0">
                <a:solidFill>
                  <a:srgbClr val="FF0000"/>
                </a:solidFill>
              </a:rPr>
              <a:t>μ</a:t>
            </a:r>
            <a:r>
              <a:rPr lang="en-US" altLang="en-US" i="1" dirty="0">
                <a:solidFill>
                  <a:srgbClr val="FF0000"/>
                </a:solidFill>
              </a:rPr>
              <a:t>) + </a:t>
            </a:r>
            <a:r>
              <a:rPr lang="el-GR" altLang="en-US" i="1" dirty="0">
                <a:solidFill>
                  <a:srgbClr val="FF0000"/>
                </a:solidFill>
              </a:rPr>
              <a:t>ε</a:t>
            </a:r>
            <a:r>
              <a:rPr lang="en-GB" altLang="en-US" dirty="0"/>
              <a:t>,</a:t>
            </a:r>
            <a:endParaRPr lang="en-US" altLang="en-US" dirty="0"/>
          </a:p>
          <a:p>
            <a:endParaRPr lang="el-GR" altLang="en-US" dirty="0"/>
          </a:p>
        </p:txBody>
      </p:sp>
      <p:pic>
        <p:nvPicPr>
          <p:cNvPr id="945161" name="Picture 9" descr="LN_vonB_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6581"/>
            <a:ext cx="4876800" cy="4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255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65882"/>
            <a:ext cx="8216900" cy="69691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Lognormal </a:t>
            </a:r>
            <a:r>
              <a:rPr lang="en-US" altLang="en-US" sz="4000" dirty="0" err="1"/>
              <a:t>V</a:t>
            </a:r>
            <a:r>
              <a:rPr lang="en-US" altLang="en-US" sz="4000" dirty="0" err="1">
                <a:solidFill>
                  <a:schemeClr val="tx1"/>
                </a:solidFill>
              </a:rPr>
              <a:t>onB</a:t>
            </a:r>
            <a:r>
              <a:rPr lang="en-US" altLang="en-US" sz="4000" dirty="0">
                <a:solidFill>
                  <a:schemeClr val="tx1"/>
                </a:solidFill>
              </a:rPr>
              <a:t> data – the fit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pic>
        <p:nvPicPr>
          <p:cNvPr id="947205" name="Picture 5" descr="LN_vonB_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1600"/>
            <a:ext cx="4876800" cy="4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7206" name="Rectangle 6"/>
          <p:cNvSpPr>
            <a:spLocks noChangeArrowheads="1"/>
          </p:cNvSpPr>
          <p:nvPr/>
        </p:nvSpPr>
        <p:spPr bwMode="auto">
          <a:xfrm>
            <a:off x="174625" y="533400"/>
            <a:ext cx="3879850" cy="6124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dirty="0" err="1"/>
              <a:t>vonb</a:t>
            </a:r>
            <a:r>
              <a:rPr lang="en-US" altLang="en-US" sz="1400" dirty="0"/>
              <a:t> &lt;- function(</a:t>
            </a:r>
            <a:r>
              <a:rPr lang="en-US" altLang="en-US" sz="1400" dirty="0" err="1"/>
              <a:t>Linf,K,ao,age</a:t>
            </a:r>
            <a:r>
              <a:rPr lang="en-US" altLang="en-US" sz="1400" dirty="0"/>
              <a:t>){</a:t>
            </a:r>
          </a:p>
          <a:p>
            <a:r>
              <a:rPr lang="en-US" altLang="en-US" sz="1400" dirty="0"/>
              <a:t>  mu = </a:t>
            </a:r>
            <a:r>
              <a:rPr lang="en-US" altLang="en-US" sz="1400" dirty="0" err="1"/>
              <a:t>Linf</a:t>
            </a:r>
            <a:r>
              <a:rPr lang="en-US" altLang="en-US" sz="1400" dirty="0"/>
              <a:t>*(1 - </a:t>
            </a:r>
            <a:r>
              <a:rPr lang="en-US" altLang="en-US" sz="1400" dirty="0" err="1"/>
              <a:t>exp</a:t>
            </a:r>
            <a:r>
              <a:rPr lang="en-US" altLang="en-US" sz="1400" dirty="0"/>
              <a:t>(-K*(age-</a:t>
            </a:r>
            <a:r>
              <a:rPr lang="en-US" altLang="en-US" sz="1400" dirty="0" err="1"/>
              <a:t>ao</a:t>
            </a:r>
            <a:r>
              <a:rPr lang="en-US" altLang="en-US" sz="1400" dirty="0"/>
              <a:t>)))</a:t>
            </a:r>
          </a:p>
          <a:p>
            <a:r>
              <a:rPr lang="en-US" altLang="en-US" sz="1400" dirty="0"/>
              <a:t>  return(mu)</a:t>
            </a:r>
          </a:p>
          <a:p>
            <a:r>
              <a:rPr lang="en-US" altLang="en-US" sz="1400" dirty="0"/>
              <a:t>}</a:t>
            </a:r>
          </a:p>
          <a:p>
            <a:r>
              <a:rPr lang="en-US" altLang="en-US" sz="1400" dirty="0"/>
              <a:t>  </a:t>
            </a:r>
          </a:p>
          <a:p>
            <a:r>
              <a:rPr lang="en-US" altLang="en-US" sz="1400" dirty="0" err="1"/>
              <a:t>lognormal.nll</a:t>
            </a:r>
            <a:r>
              <a:rPr lang="en-US" altLang="en-US" sz="1400" dirty="0"/>
              <a:t> &lt;- function(</a:t>
            </a:r>
            <a:r>
              <a:rPr lang="en-US" altLang="en-US" sz="1400" dirty="0" err="1"/>
              <a:t>parm</a:t>
            </a:r>
            <a:r>
              <a:rPr lang="en-US" altLang="en-US" sz="1400" dirty="0"/>
              <a:t>){</a:t>
            </a:r>
          </a:p>
          <a:p>
            <a:r>
              <a:rPr lang="en-US" altLang="en-US" sz="1400" dirty="0"/>
              <a:t>  </a:t>
            </a:r>
            <a:r>
              <a:rPr lang="en-US" altLang="en-US" sz="1400" dirty="0" err="1"/>
              <a:t>Linf</a:t>
            </a:r>
            <a:r>
              <a:rPr lang="en-US" altLang="en-US" sz="1400" dirty="0"/>
              <a:t> = </a:t>
            </a:r>
            <a:r>
              <a:rPr lang="en-US" altLang="en-US" sz="1400" dirty="0" err="1"/>
              <a:t>exp</a:t>
            </a:r>
            <a:r>
              <a:rPr lang="en-US" altLang="en-US" sz="1400" dirty="0"/>
              <a:t>(</a:t>
            </a:r>
            <a:r>
              <a:rPr lang="en-US" altLang="en-US" sz="1400" dirty="0" err="1"/>
              <a:t>parm</a:t>
            </a:r>
            <a:r>
              <a:rPr lang="en-US" altLang="en-US" sz="1400" dirty="0"/>
              <a:t>[1])</a:t>
            </a:r>
          </a:p>
          <a:p>
            <a:r>
              <a:rPr lang="en-US" altLang="en-US" sz="1400" dirty="0"/>
              <a:t>  K = </a:t>
            </a:r>
            <a:r>
              <a:rPr lang="en-US" altLang="en-US" sz="1400" dirty="0" err="1"/>
              <a:t>exp</a:t>
            </a:r>
            <a:r>
              <a:rPr lang="en-US" altLang="en-US" sz="1400" dirty="0"/>
              <a:t>(</a:t>
            </a:r>
            <a:r>
              <a:rPr lang="en-US" altLang="en-US" sz="1400" dirty="0" err="1"/>
              <a:t>parm</a:t>
            </a:r>
            <a:r>
              <a:rPr lang="en-US" altLang="en-US" sz="1400" dirty="0"/>
              <a:t>[2])</a:t>
            </a:r>
          </a:p>
          <a:p>
            <a:r>
              <a:rPr lang="en-US" altLang="en-US" sz="1400" dirty="0"/>
              <a:t>  </a:t>
            </a:r>
            <a:r>
              <a:rPr lang="en-US" altLang="en-US" sz="1400" dirty="0" err="1"/>
              <a:t>ao</a:t>
            </a:r>
            <a:r>
              <a:rPr lang="en-US" altLang="en-US" sz="1400" dirty="0"/>
              <a:t> = </a:t>
            </a:r>
            <a:r>
              <a:rPr lang="en-US" altLang="en-US" sz="1400" dirty="0" err="1"/>
              <a:t>parm</a:t>
            </a:r>
            <a:r>
              <a:rPr lang="en-US" altLang="en-US" sz="1400" dirty="0"/>
              <a:t>[3]</a:t>
            </a:r>
          </a:p>
          <a:p>
            <a:r>
              <a:rPr lang="en-US" altLang="en-US" sz="1400" dirty="0"/>
              <a:t>  sigma = </a:t>
            </a:r>
            <a:r>
              <a:rPr lang="en-US" altLang="en-US" sz="1400" dirty="0" err="1"/>
              <a:t>exp</a:t>
            </a:r>
            <a:r>
              <a:rPr lang="en-US" altLang="en-US" sz="1400" dirty="0"/>
              <a:t>(</a:t>
            </a:r>
            <a:r>
              <a:rPr lang="en-US" altLang="en-US" sz="1400" dirty="0" err="1"/>
              <a:t>parm</a:t>
            </a:r>
            <a:r>
              <a:rPr lang="en-US" altLang="en-US" sz="1400" dirty="0"/>
              <a:t>[4])</a:t>
            </a:r>
          </a:p>
          <a:p>
            <a:r>
              <a:rPr lang="en-US" altLang="en-US" sz="1400" dirty="0"/>
              <a:t>  mu = </a:t>
            </a:r>
            <a:r>
              <a:rPr lang="en-US" altLang="en-US" sz="1400" dirty="0" err="1"/>
              <a:t>vonb</a:t>
            </a:r>
            <a:r>
              <a:rPr lang="en-US" altLang="en-US" sz="1400" dirty="0"/>
              <a:t>(</a:t>
            </a:r>
            <a:r>
              <a:rPr lang="en-US" altLang="en-US" sz="1400" dirty="0" err="1"/>
              <a:t>Linf,K,ao,age</a:t>
            </a:r>
            <a:r>
              <a:rPr lang="en-US" altLang="en-US" sz="1400" dirty="0"/>
              <a:t>)</a:t>
            </a:r>
          </a:p>
          <a:p>
            <a:r>
              <a:rPr lang="en-US" altLang="en-US" sz="1400" dirty="0"/>
              <a:t>  </a:t>
            </a:r>
            <a:r>
              <a:rPr lang="en-US" altLang="en-US" sz="1400" dirty="0" err="1"/>
              <a:t>prob</a:t>
            </a:r>
            <a:r>
              <a:rPr lang="en-US" altLang="en-US" sz="1400" dirty="0"/>
              <a:t> = </a:t>
            </a:r>
            <a:r>
              <a:rPr lang="en-US" altLang="en-US" sz="1400" dirty="0" err="1"/>
              <a:t>dlnorm</a:t>
            </a:r>
            <a:r>
              <a:rPr lang="en-US" altLang="en-US" sz="1400" dirty="0"/>
              <a:t>(</a:t>
            </a:r>
            <a:r>
              <a:rPr lang="en-US" altLang="en-US" sz="1400" dirty="0" err="1"/>
              <a:t>len,mean</a:t>
            </a:r>
            <a:r>
              <a:rPr lang="en-US" altLang="en-US" sz="1400" dirty="0"/>
              <a:t>=log(mu),</a:t>
            </a:r>
            <a:r>
              <a:rPr lang="en-US" altLang="en-US" sz="1400" dirty="0" err="1"/>
              <a:t>sd</a:t>
            </a:r>
            <a:r>
              <a:rPr lang="en-US" altLang="en-US" sz="1400" dirty="0"/>
              <a:t>=sigma)</a:t>
            </a:r>
          </a:p>
          <a:p>
            <a:r>
              <a:rPr lang="en-US" altLang="en-US" sz="1400" dirty="0"/>
              <a:t>  </a:t>
            </a:r>
            <a:r>
              <a:rPr lang="en-US" altLang="en-US" sz="1400" dirty="0" err="1"/>
              <a:t>nll</a:t>
            </a:r>
            <a:r>
              <a:rPr lang="en-US" altLang="en-US" sz="1400" dirty="0"/>
              <a:t> = -sum(log(</a:t>
            </a:r>
            <a:r>
              <a:rPr lang="en-US" altLang="en-US" sz="1400" dirty="0" err="1"/>
              <a:t>prob</a:t>
            </a:r>
            <a:r>
              <a:rPr lang="en-US" altLang="en-US" sz="1400" dirty="0"/>
              <a:t>))</a:t>
            </a:r>
          </a:p>
          <a:p>
            <a:r>
              <a:rPr lang="en-US" altLang="en-US" sz="1400" dirty="0"/>
              <a:t>  return(</a:t>
            </a:r>
            <a:r>
              <a:rPr lang="en-US" altLang="en-US" sz="1400" dirty="0" err="1"/>
              <a:t>nll</a:t>
            </a:r>
            <a:r>
              <a:rPr lang="en-US" altLang="en-US" sz="1400" dirty="0"/>
              <a:t>)</a:t>
            </a:r>
          </a:p>
          <a:p>
            <a:r>
              <a:rPr lang="en-US" altLang="en-US" sz="1400" dirty="0"/>
              <a:t>}</a:t>
            </a:r>
          </a:p>
          <a:p>
            <a:endParaRPr lang="en-US" altLang="en-US" sz="1400" dirty="0"/>
          </a:p>
          <a:p>
            <a:r>
              <a:rPr lang="en-US" altLang="en-US" sz="1400" dirty="0" err="1"/>
              <a:t>parm.start</a:t>
            </a:r>
            <a:r>
              <a:rPr lang="en-US" altLang="en-US" sz="1400" dirty="0"/>
              <a:t> = c(3,-1,-0.1,-1)</a:t>
            </a:r>
          </a:p>
          <a:p>
            <a:r>
              <a:rPr lang="en-US" altLang="en-US" sz="1400" dirty="0" err="1"/>
              <a:t>mle.fit</a:t>
            </a:r>
            <a:r>
              <a:rPr lang="en-US" altLang="en-US" sz="1400" dirty="0"/>
              <a:t> = </a:t>
            </a:r>
            <a:r>
              <a:rPr lang="en-US" altLang="en-US" sz="1400" dirty="0" err="1"/>
              <a:t>optim</a:t>
            </a:r>
            <a:r>
              <a:rPr lang="en-US" altLang="en-US" sz="1400" dirty="0"/>
              <a:t>(</a:t>
            </a:r>
            <a:r>
              <a:rPr lang="en-US" altLang="en-US" sz="1400" dirty="0" err="1"/>
              <a:t>parm.start,lognormal.nll</a:t>
            </a:r>
            <a:r>
              <a:rPr lang="en-US" altLang="en-US" sz="1400" dirty="0"/>
              <a:t>)</a:t>
            </a:r>
          </a:p>
          <a:p>
            <a:endParaRPr lang="en-US" altLang="en-US" sz="1400" dirty="0"/>
          </a:p>
          <a:p>
            <a:r>
              <a:rPr lang="en-US" altLang="en-US" sz="1400" dirty="0" err="1"/>
              <a:t>pred.age</a:t>
            </a:r>
            <a:r>
              <a:rPr lang="en-US" altLang="en-US" sz="1400" dirty="0"/>
              <a:t> = </a:t>
            </a:r>
            <a:r>
              <a:rPr lang="en-US" altLang="en-US" sz="1400" dirty="0" err="1"/>
              <a:t>seq</a:t>
            </a:r>
            <a:r>
              <a:rPr lang="en-US" altLang="en-US" sz="1400" dirty="0"/>
              <a:t>(0,20,by=0.1)</a:t>
            </a:r>
          </a:p>
          <a:p>
            <a:r>
              <a:rPr lang="en-US" altLang="en-US" sz="1400" dirty="0" err="1"/>
              <a:t>Linf.hat</a:t>
            </a:r>
            <a:r>
              <a:rPr lang="en-US" altLang="en-US" sz="1400" dirty="0"/>
              <a:t> = </a:t>
            </a:r>
            <a:r>
              <a:rPr lang="en-US" altLang="en-US" sz="1400" dirty="0" err="1"/>
              <a:t>exp</a:t>
            </a:r>
            <a:r>
              <a:rPr lang="en-US" altLang="en-US" sz="1400" dirty="0"/>
              <a:t>(</a:t>
            </a:r>
            <a:r>
              <a:rPr lang="en-US" altLang="en-US" sz="1400" dirty="0" err="1"/>
              <a:t>mle.fit$par</a:t>
            </a:r>
            <a:r>
              <a:rPr lang="en-US" altLang="en-US" sz="1400" dirty="0"/>
              <a:t>[1])</a:t>
            </a:r>
          </a:p>
          <a:p>
            <a:r>
              <a:rPr lang="en-US" altLang="en-US" sz="1400" dirty="0" err="1"/>
              <a:t>K.hat</a:t>
            </a:r>
            <a:r>
              <a:rPr lang="en-US" altLang="en-US" sz="1400" dirty="0"/>
              <a:t> = </a:t>
            </a:r>
            <a:r>
              <a:rPr lang="en-US" altLang="en-US" sz="1400" dirty="0" err="1"/>
              <a:t>exp</a:t>
            </a:r>
            <a:r>
              <a:rPr lang="en-US" altLang="en-US" sz="1400" dirty="0"/>
              <a:t>(</a:t>
            </a:r>
            <a:r>
              <a:rPr lang="en-US" altLang="en-US" sz="1400" dirty="0" err="1"/>
              <a:t>mle.fit$par</a:t>
            </a:r>
            <a:r>
              <a:rPr lang="en-US" altLang="en-US" sz="1400" dirty="0"/>
              <a:t>[2])</a:t>
            </a:r>
          </a:p>
          <a:p>
            <a:r>
              <a:rPr lang="en-US" altLang="en-US" sz="1400" dirty="0" err="1"/>
              <a:t>ao.hat</a:t>
            </a:r>
            <a:r>
              <a:rPr lang="en-US" altLang="en-US" sz="1400" dirty="0"/>
              <a:t> = </a:t>
            </a:r>
            <a:r>
              <a:rPr lang="en-US" altLang="en-US" sz="1400" dirty="0" err="1"/>
              <a:t>mle.fit$par</a:t>
            </a:r>
            <a:r>
              <a:rPr lang="en-US" altLang="en-US" sz="1400" dirty="0"/>
              <a:t>[3]</a:t>
            </a:r>
          </a:p>
          <a:p>
            <a:r>
              <a:rPr lang="en-US" altLang="en-US" sz="1400" dirty="0"/>
              <a:t>pred.mu = </a:t>
            </a:r>
            <a:r>
              <a:rPr lang="en-US" altLang="en-US" sz="1400" dirty="0" err="1"/>
              <a:t>vonb</a:t>
            </a:r>
            <a:r>
              <a:rPr lang="en-US" altLang="en-US" sz="1400" dirty="0"/>
              <a:t>(</a:t>
            </a:r>
            <a:r>
              <a:rPr lang="en-US" altLang="en-US" sz="1400" dirty="0" err="1"/>
              <a:t>Linf.hat,K.hat,ao.hat,pred.age</a:t>
            </a:r>
            <a:r>
              <a:rPr lang="en-US" altLang="en-US" sz="1400" dirty="0"/>
              <a:t>)</a:t>
            </a:r>
          </a:p>
          <a:p>
            <a:r>
              <a:rPr lang="en-US" altLang="en-US" sz="1400" dirty="0"/>
              <a:t>lines(</a:t>
            </a:r>
            <a:r>
              <a:rPr lang="en-US" altLang="en-US" sz="1400" dirty="0" err="1"/>
              <a:t>pred.age,pred.mu,lty</a:t>
            </a:r>
            <a:r>
              <a:rPr lang="en-US" altLang="en-US" sz="1400" dirty="0"/>
              <a:t>=1,lwd=2,col='blue')</a:t>
            </a:r>
          </a:p>
          <a:p>
            <a:endParaRPr lang="en-US" altLang="en-US" sz="1400" dirty="0"/>
          </a:p>
          <a:p>
            <a:r>
              <a:rPr lang="en-US" altLang="en-US" sz="1400" dirty="0"/>
              <a:t>legend("</a:t>
            </a:r>
            <a:r>
              <a:rPr lang="en-US" altLang="en-US" sz="1400" dirty="0" err="1"/>
              <a:t>bottomright</a:t>
            </a:r>
            <a:r>
              <a:rPr lang="en-US" altLang="en-US" sz="1400" dirty="0"/>
              <a:t>",c("</a:t>
            </a:r>
            <a:r>
              <a:rPr lang="en-US" altLang="en-US" sz="1400" dirty="0" err="1"/>
              <a:t>True","Estimated</a:t>
            </a:r>
            <a:r>
              <a:rPr lang="en-US" altLang="en-US" sz="1400" dirty="0"/>
              <a:t>"),</a:t>
            </a:r>
          </a:p>
          <a:p>
            <a:r>
              <a:rPr lang="en-US" altLang="en-US" sz="1400" dirty="0" err="1"/>
              <a:t>lty</a:t>
            </a:r>
            <a:r>
              <a:rPr lang="en-US" altLang="en-US" sz="1400" dirty="0"/>
              <a:t>=1,col=c('</a:t>
            </a:r>
            <a:r>
              <a:rPr lang="en-US" altLang="en-US" sz="1400" dirty="0" err="1"/>
              <a:t>red','blue</a:t>
            </a:r>
            <a:r>
              <a:rPr lang="en-US" altLang="en-US" sz="1400" dirty="0"/>
              <a:t>'),</a:t>
            </a:r>
            <a:r>
              <a:rPr lang="en-US" altLang="en-US" sz="1400" dirty="0" err="1"/>
              <a:t>lwd</a:t>
            </a:r>
            <a:r>
              <a:rPr lang="en-US" altLang="en-US" sz="1400" dirty="0"/>
              <a:t>=2)</a:t>
            </a:r>
          </a:p>
        </p:txBody>
      </p:sp>
      <p:sp>
        <p:nvSpPr>
          <p:cNvPr id="947208" name="Line 8"/>
          <p:cNvSpPr>
            <a:spLocks noChangeShapeType="1"/>
          </p:cNvSpPr>
          <p:nvPr/>
        </p:nvSpPr>
        <p:spPr bwMode="auto">
          <a:xfrm flipV="1">
            <a:off x="3505200" y="3657600"/>
            <a:ext cx="441960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947209" name="Line 9"/>
          <p:cNvSpPr>
            <a:spLocks noChangeShapeType="1"/>
          </p:cNvSpPr>
          <p:nvPr/>
        </p:nvSpPr>
        <p:spPr bwMode="auto">
          <a:xfrm flipV="1">
            <a:off x="3733800" y="5257800"/>
            <a:ext cx="40386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947211" name="Text Box 11"/>
          <p:cNvSpPr txBox="1">
            <a:spLocks noChangeArrowheads="1"/>
          </p:cNvSpPr>
          <p:nvPr/>
        </p:nvSpPr>
        <p:spPr bwMode="auto">
          <a:xfrm>
            <a:off x="3505200" y="838200"/>
            <a:ext cx="5334000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Better practise to have different functions for (1) your model of the mean, and (2) fit function</a:t>
            </a:r>
          </a:p>
        </p:txBody>
      </p:sp>
      <p:sp>
        <p:nvSpPr>
          <p:cNvPr id="947212" name="Line 12"/>
          <p:cNvSpPr>
            <a:spLocks noChangeShapeType="1"/>
          </p:cNvSpPr>
          <p:nvPr/>
        </p:nvSpPr>
        <p:spPr bwMode="auto">
          <a:xfrm flipH="1" flipV="1">
            <a:off x="2590800" y="1066800"/>
            <a:ext cx="2286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947213" name="Line 13"/>
          <p:cNvSpPr>
            <a:spLocks noChangeShapeType="1"/>
          </p:cNvSpPr>
          <p:nvPr/>
        </p:nvSpPr>
        <p:spPr bwMode="auto">
          <a:xfrm flipH="1">
            <a:off x="1600200" y="1447800"/>
            <a:ext cx="556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27542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16900" cy="704850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Lognormal </a:t>
            </a:r>
            <a:r>
              <a:rPr lang="en-US" altLang="en-US" sz="4000" dirty="0" err="1">
                <a:solidFill>
                  <a:schemeClr val="tx1"/>
                </a:solidFill>
              </a:rPr>
              <a:t>vonB</a:t>
            </a:r>
            <a:r>
              <a:rPr lang="en-US" altLang="en-US" sz="4000" dirty="0">
                <a:solidFill>
                  <a:schemeClr val="tx1"/>
                </a:solidFill>
              </a:rPr>
              <a:t> for ex 3.6 in Haddon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sp>
        <p:nvSpPr>
          <p:cNvPr id="949253" name="Rectangle 5"/>
          <p:cNvSpPr>
            <a:spLocks noChangeArrowheads="1"/>
          </p:cNvSpPr>
          <p:nvPr/>
        </p:nvSpPr>
        <p:spPr bwMode="auto">
          <a:xfrm>
            <a:off x="450850" y="685800"/>
            <a:ext cx="8147050" cy="59400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dirty="0"/>
              <a:t> </a:t>
            </a:r>
            <a:r>
              <a:rPr lang="en-US" altLang="en-US" sz="2000" dirty="0"/>
              <a:t>print(age)</a:t>
            </a:r>
          </a:p>
          <a:p>
            <a:r>
              <a:rPr lang="en-US" altLang="en-US" sz="2000" dirty="0"/>
              <a:t> [1]  1.0  2.0  3.3  4.3  5.3  6.3  7.3  8.3  9.3 10.3 11.3</a:t>
            </a:r>
          </a:p>
          <a:p>
            <a:r>
              <a:rPr lang="en-US" altLang="en-US" sz="2000" dirty="0"/>
              <a:t>&gt; print(</a:t>
            </a:r>
            <a:r>
              <a:rPr lang="en-US" altLang="en-US" sz="2000" dirty="0" err="1"/>
              <a:t>len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 [1] 15.40 26.93 42.23 44.59 47.63 49.67 50.87 52.30 54.77 56.43 55.88</a:t>
            </a:r>
          </a:p>
          <a:p>
            <a:r>
              <a:rPr lang="en-US" altLang="en-US" sz="2000" dirty="0"/>
              <a:t>&gt; </a:t>
            </a:r>
            <a:r>
              <a:rPr lang="en-US" altLang="en-US" sz="2000" dirty="0" err="1"/>
              <a:t>parm.start</a:t>
            </a:r>
            <a:r>
              <a:rPr lang="en-US" altLang="en-US" sz="2000" dirty="0"/>
              <a:t> = c(3,-1,-0.1,-1)</a:t>
            </a:r>
          </a:p>
          <a:p>
            <a:r>
              <a:rPr lang="en-US" altLang="en-US" sz="2000" dirty="0"/>
              <a:t>&gt; </a:t>
            </a:r>
            <a:r>
              <a:rPr lang="en-US" altLang="en-US" sz="2000" dirty="0" err="1"/>
              <a:t>mle.fit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optim</a:t>
            </a:r>
            <a:r>
              <a:rPr lang="en-US" altLang="en-US" sz="2000" dirty="0"/>
              <a:t>(</a:t>
            </a:r>
            <a:r>
              <a:rPr lang="en-US" altLang="en-US" sz="2000" dirty="0" err="1"/>
              <a:t>parm.start,lognormal.nll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&gt; print(</a:t>
            </a:r>
            <a:r>
              <a:rPr lang="en-US" altLang="en-US" sz="2000" dirty="0" err="1"/>
              <a:t>mle.fit$par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[1]  4.0265506 -0.9627808  0.1660191 -3.4528217</a:t>
            </a:r>
          </a:p>
          <a:p>
            <a:r>
              <a:rPr lang="en-US" altLang="en-US" sz="2000" dirty="0"/>
              <a:t>&gt; print(</a:t>
            </a:r>
            <a:r>
              <a:rPr lang="en-US" altLang="en-US" sz="2000" dirty="0" err="1"/>
              <a:t>mle.fit$converge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[1] 0</a:t>
            </a:r>
          </a:p>
          <a:p>
            <a:r>
              <a:rPr lang="en-US" altLang="en-US" sz="2000" dirty="0"/>
              <a:t>&gt; </a:t>
            </a:r>
            <a:r>
              <a:rPr lang="en-US" altLang="en-US" sz="2000" dirty="0" err="1"/>
              <a:t>vonb.parms</a:t>
            </a:r>
            <a:r>
              <a:rPr lang="en-US" altLang="en-US" sz="2000" dirty="0"/>
              <a:t> = c(</a:t>
            </a:r>
            <a:r>
              <a:rPr lang="en-US" altLang="en-US" sz="2000" dirty="0" err="1"/>
              <a:t>exp</a:t>
            </a:r>
            <a:r>
              <a:rPr lang="en-US" altLang="en-US" sz="2000" dirty="0"/>
              <a:t>(</a:t>
            </a:r>
            <a:r>
              <a:rPr lang="en-US" altLang="en-US" sz="2000" dirty="0" err="1"/>
              <a:t>mle.fit$par</a:t>
            </a:r>
            <a:r>
              <a:rPr lang="en-US" altLang="en-US" sz="2000" dirty="0"/>
              <a:t>[1]),</a:t>
            </a:r>
            <a:r>
              <a:rPr lang="en-US" altLang="en-US" sz="2000" dirty="0" err="1"/>
              <a:t>exp</a:t>
            </a:r>
            <a:r>
              <a:rPr lang="en-US" altLang="en-US" sz="2000" dirty="0"/>
              <a:t>(</a:t>
            </a:r>
            <a:r>
              <a:rPr lang="en-US" altLang="en-US" sz="2000" dirty="0" err="1"/>
              <a:t>mle.fit$par</a:t>
            </a:r>
            <a:r>
              <a:rPr lang="en-US" altLang="en-US" sz="2000" dirty="0"/>
              <a:t>[2]),</a:t>
            </a:r>
          </a:p>
          <a:p>
            <a:r>
              <a:rPr lang="en-US" altLang="en-US" sz="2000" dirty="0"/>
              <a:t>+ </a:t>
            </a:r>
            <a:r>
              <a:rPr lang="en-US" altLang="en-US" sz="2000" dirty="0" err="1"/>
              <a:t>mle.fit$par</a:t>
            </a:r>
            <a:r>
              <a:rPr lang="en-US" altLang="en-US" sz="2000" dirty="0"/>
              <a:t>[3])</a:t>
            </a:r>
          </a:p>
          <a:p>
            <a:r>
              <a:rPr lang="en-US" altLang="en-US" sz="2000" dirty="0"/>
              <a:t>&gt; names(</a:t>
            </a:r>
            <a:r>
              <a:rPr lang="en-US" altLang="en-US" sz="2000" dirty="0" err="1"/>
              <a:t>vonb.parms</a:t>
            </a:r>
            <a:r>
              <a:rPr lang="en-US" altLang="en-US" sz="2000" dirty="0"/>
              <a:t>) = c('</a:t>
            </a:r>
            <a:r>
              <a:rPr lang="en-US" altLang="en-US" sz="2000" dirty="0" err="1"/>
              <a:t>Linf</a:t>
            </a:r>
            <a:r>
              <a:rPr lang="en-US" altLang="en-US" sz="2000" dirty="0"/>
              <a:t>','K','</a:t>
            </a:r>
            <a:r>
              <a:rPr lang="en-US" altLang="en-US" sz="2000" dirty="0" err="1"/>
              <a:t>ao</a:t>
            </a:r>
            <a:r>
              <a:rPr lang="en-US" altLang="en-US" sz="2000" dirty="0"/>
              <a:t>')</a:t>
            </a:r>
          </a:p>
          <a:p>
            <a:r>
              <a:rPr lang="en-US" altLang="en-US" sz="2000" dirty="0"/>
              <a:t>&gt; print(</a:t>
            </a:r>
            <a:r>
              <a:rPr lang="en-US" altLang="en-US" sz="2000" dirty="0" err="1"/>
              <a:t>vonb.parms,digits</a:t>
            </a:r>
            <a:r>
              <a:rPr lang="en-US" altLang="en-US" sz="2000" dirty="0"/>
              <a:t>=2)</a:t>
            </a:r>
          </a:p>
          <a:p>
            <a:r>
              <a:rPr lang="en-US" altLang="en-US" sz="2000" dirty="0"/>
              <a:t> </a:t>
            </a:r>
            <a:r>
              <a:rPr lang="en-US" altLang="en-US" sz="2000" dirty="0" err="1"/>
              <a:t>Linf</a:t>
            </a:r>
            <a:r>
              <a:rPr lang="en-US" altLang="en-US" sz="2000" dirty="0"/>
              <a:t>     K    </a:t>
            </a:r>
            <a:r>
              <a:rPr lang="en-US" altLang="en-US" sz="2000" dirty="0" err="1"/>
              <a:t>ao</a:t>
            </a:r>
            <a:r>
              <a:rPr lang="en-US" altLang="en-US" sz="2000" dirty="0"/>
              <a:t> </a:t>
            </a:r>
          </a:p>
          <a:p>
            <a:r>
              <a:rPr lang="en-US" altLang="en-US" sz="2000" dirty="0"/>
              <a:t>56.07  0.38  0.17 </a:t>
            </a:r>
          </a:p>
          <a:p>
            <a:r>
              <a:rPr lang="en-US" altLang="en-US" sz="2000" dirty="0"/>
              <a:t>&gt; sigma = </a:t>
            </a:r>
            <a:r>
              <a:rPr lang="en-US" altLang="en-US" sz="2000" dirty="0" err="1"/>
              <a:t>exp</a:t>
            </a:r>
            <a:r>
              <a:rPr lang="en-US" altLang="en-US" sz="2000" dirty="0"/>
              <a:t>(</a:t>
            </a:r>
            <a:r>
              <a:rPr lang="en-US" altLang="en-US" sz="2000" dirty="0" err="1"/>
              <a:t>mle.fit$par</a:t>
            </a:r>
            <a:r>
              <a:rPr lang="en-US" altLang="en-US" sz="2000" dirty="0"/>
              <a:t>[4]) </a:t>
            </a:r>
          </a:p>
          <a:p>
            <a:r>
              <a:rPr lang="en-US" altLang="en-US" sz="2000" dirty="0"/>
              <a:t>&gt; print(sigma)</a:t>
            </a:r>
          </a:p>
          <a:p>
            <a:r>
              <a:rPr lang="en-US" altLang="en-US" sz="2000" dirty="0"/>
              <a:t>[1] 0.03165618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38600" y="5029200"/>
            <a:ext cx="49530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en-US" dirty="0"/>
              <a:t>$par</a:t>
            </a:r>
          </a:p>
          <a:p>
            <a:r>
              <a:rPr lang="en-US" altLang="en-US" dirty="0"/>
              <a:t>[1]  4.0376957 -1.0510839 -9.9973615  0.7048937</a:t>
            </a:r>
          </a:p>
        </p:txBody>
      </p:sp>
    </p:spTree>
    <p:extLst>
      <p:ext uri="{BB962C8B-B14F-4D97-AF65-F5344CB8AC3E}">
        <p14:creationId xmlns:p14="http://schemas.microsoft.com/office/powerpoint/2010/main" val="33851199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350" y="0"/>
            <a:ext cx="82169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</a:rPr>
              <a:t>Gamma Distribution</a:t>
            </a:r>
            <a:endParaRPr lang="en-US" altLang="en-US" sz="4300" i="1" baseline="30000" dirty="0">
              <a:solidFill>
                <a:srgbClr val="FF0000"/>
              </a:solidFill>
            </a:endParaRPr>
          </a:p>
        </p:txBody>
      </p:sp>
      <p:sp>
        <p:nvSpPr>
          <p:cNvPr id="951299" name="Text Box 3"/>
          <p:cNvSpPr txBox="1">
            <a:spLocks noChangeArrowheads="1"/>
          </p:cNvSpPr>
          <p:nvPr/>
        </p:nvSpPr>
        <p:spPr bwMode="auto">
          <a:xfrm>
            <a:off x="533400" y="1066800"/>
            <a:ext cx="8070850" cy="4876800"/>
          </a:xfrm>
          <a:prstGeom prst="rect">
            <a:avLst/>
          </a:prstGeom>
          <a:solidFill>
            <a:srgbClr val="F0EEA6"/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Can be used in situations where you feel a constant CV model is appropriate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That is, when the variance is proportional to the square of the mean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It may be a more robust distribution than lognormal</a:t>
            </a:r>
          </a:p>
          <a:p>
            <a:pPr marL="360000"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GB" altLang="en-US" sz="2800" dirty="0"/>
              <a:t>Usually gives similar results, unless the CV is large</a:t>
            </a:r>
          </a:p>
        </p:txBody>
      </p:sp>
    </p:spTree>
    <p:extLst>
      <p:ext uri="{BB962C8B-B14F-4D97-AF65-F5344CB8AC3E}">
        <p14:creationId xmlns:p14="http://schemas.microsoft.com/office/powerpoint/2010/main" val="34328723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177800"/>
            <a:ext cx="8216900" cy="831850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chemeClr val="tx1"/>
                </a:solidFill>
              </a:rPr>
              <a:t>Gamma vonB for ex 3.6 in Haddon</a:t>
            </a:r>
            <a:endParaRPr lang="en-US" altLang="en-US" sz="4300" i="1" baseline="30000">
              <a:solidFill>
                <a:srgbClr val="FF0000"/>
              </a:solidFill>
            </a:endParaRPr>
          </a:p>
        </p:txBody>
      </p:sp>
      <p:sp>
        <p:nvSpPr>
          <p:cNvPr id="953347" name="Rectangle 3"/>
          <p:cNvSpPr>
            <a:spLocks noChangeArrowheads="1"/>
          </p:cNvSpPr>
          <p:nvPr/>
        </p:nvSpPr>
        <p:spPr bwMode="auto">
          <a:xfrm>
            <a:off x="533400" y="1030288"/>
            <a:ext cx="7239000" cy="4893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/>
              <a:t> </a:t>
            </a:r>
            <a:r>
              <a:rPr lang="en-US" altLang="en-US" sz="2400" dirty="0" err="1"/>
              <a:t>gamma.nll</a:t>
            </a:r>
            <a:r>
              <a:rPr lang="en-US" altLang="en-US" sz="2400" dirty="0"/>
              <a:t> &lt;- function(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){</a:t>
            </a:r>
          </a:p>
          <a:p>
            <a:r>
              <a:rPr lang="en-US" altLang="en-US" sz="2400" dirty="0"/>
              <a:t>  </a:t>
            </a:r>
            <a:r>
              <a:rPr lang="en-US" altLang="en-US" sz="2400" dirty="0" err="1"/>
              <a:t>Linf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exp</a:t>
            </a:r>
            <a:r>
              <a:rPr lang="en-US" altLang="en-US" sz="2400" dirty="0"/>
              <a:t>(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[1])</a:t>
            </a:r>
          </a:p>
          <a:p>
            <a:r>
              <a:rPr lang="en-US" altLang="en-US" sz="2400" dirty="0"/>
              <a:t>  K = </a:t>
            </a:r>
            <a:r>
              <a:rPr lang="en-US" altLang="en-US" sz="2400" dirty="0" err="1"/>
              <a:t>exp</a:t>
            </a:r>
            <a:r>
              <a:rPr lang="en-US" altLang="en-US" sz="2400" dirty="0"/>
              <a:t>(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[2])</a:t>
            </a:r>
          </a:p>
          <a:p>
            <a:r>
              <a:rPr lang="en-US" altLang="en-US" sz="2400" dirty="0"/>
              <a:t>  </a:t>
            </a:r>
            <a:r>
              <a:rPr lang="en-US" altLang="en-US" sz="2400" dirty="0" err="1"/>
              <a:t>ao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[3]</a:t>
            </a:r>
          </a:p>
          <a:p>
            <a:r>
              <a:rPr lang="en-US" altLang="en-US" sz="2400" dirty="0"/>
              <a:t>  sigma = </a:t>
            </a:r>
            <a:r>
              <a:rPr lang="en-US" altLang="en-US" sz="2400" dirty="0" err="1"/>
              <a:t>exp</a:t>
            </a:r>
            <a:r>
              <a:rPr lang="en-US" altLang="en-US" sz="2400" dirty="0"/>
              <a:t>(</a:t>
            </a:r>
            <a:r>
              <a:rPr lang="en-US" altLang="en-US" sz="2400" dirty="0" err="1"/>
              <a:t>parm</a:t>
            </a:r>
            <a:r>
              <a:rPr lang="en-US" altLang="en-US" sz="2400" dirty="0"/>
              <a:t>[4])</a:t>
            </a:r>
          </a:p>
          <a:p>
            <a:r>
              <a:rPr lang="en-US" altLang="en-US" sz="2400" dirty="0"/>
              <a:t>  mu = </a:t>
            </a:r>
            <a:r>
              <a:rPr lang="en-US" altLang="en-US" sz="2400" dirty="0" err="1"/>
              <a:t>vonb</a:t>
            </a:r>
            <a:r>
              <a:rPr lang="en-US" altLang="en-US" sz="2400" dirty="0"/>
              <a:t>(</a:t>
            </a:r>
            <a:r>
              <a:rPr lang="en-US" altLang="en-US" sz="2400" dirty="0" err="1"/>
              <a:t>Linf,K,ao,age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  </a:t>
            </a:r>
            <a:r>
              <a:rPr lang="en-US" altLang="en-US" sz="2400" dirty="0" err="1"/>
              <a:t>var</a:t>
            </a:r>
            <a:r>
              <a:rPr lang="en-US" altLang="en-US" sz="2400" dirty="0"/>
              <a:t> = (sigma*mu)**2</a:t>
            </a:r>
          </a:p>
          <a:p>
            <a:r>
              <a:rPr lang="en-US" altLang="en-US" sz="2400" dirty="0"/>
              <a:t>  s = </a:t>
            </a:r>
            <a:r>
              <a:rPr lang="en-US" altLang="en-US" sz="2400" dirty="0" err="1"/>
              <a:t>var</a:t>
            </a:r>
            <a:r>
              <a:rPr lang="en-US" altLang="en-US" sz="2400" dirty="0"/>
              <a:t>/mu</a:t>
            </a:r>
          </a:p>
          <a:p>
            <a:r>
              <a:rPr lang="en-US" altLang="en-US" sz="2400" dirty="0"/>
              <a:t>  a = mu/s;</a:t>
            </a:r>
          </a:p>
          <a:p>
            <a:r>
              <a:rPr lang="en-US" altLang="en-US" sz="2400" dirty="0"/>
              <a:t>  </a:t>
            </a:r>
            <a:r>
              <a:rPr lang="en-US" altLang="en-US" sz="2400" dirty="0" err="1"/>
              <a:t>prob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dgamma</a:t>
            </a:r>
            <a:r>
              <a:rPr lang="en-US" altLang="en-US" sz="2400" dirty="0"/>
              <a:t>(</a:t>
            </a:r>
            <a:r>
              <a:rPr lang="en-US" altLang="en-US" sz="2400" dirty="0" err="1"/>
              <a:t>len,shape</a:t>
            </a:r>
            <a:r>
              <a:rPr lang="en-US" altLang="en-US" sz="2400" dirty="0"/>
              <a:t>=</a:t>
            </a:r>
            <a:r>
              <a:rPr lang="en-US" altLang="en-US" sz="2400" dirty="0" err="1"/>
              <a:t>a,scale</a:t>
            </a:r>
            <a:r>
              <a:rPr lang="en-US" altLang="en-US" sz="2400" dirty="0"/>
              <a:t>=s)</a:t>
            </a:r>
          </a:p>
          <a:p>
            <a:r>
              <a:rPr lang="en-US" altLang="en-US" sz="2400" dirty="0"/>
              <a:t>  </a:t>
            </a:r>
            <a:r>
              <a:rPr lang="en-US" altLang="en-US" sz="2400" dirty="0" err="1"/>
              <a:t>nll</a:t>
            </a:r>
            <a:r>
              <a:rPr lang="en-US" altLang="en-US" sz="2400" dirty="0"/>
              <a:t> = -sum(log(</a:t>
            </a:r>
            <a:r>
              <a:rPr lang="en-US" altLang="en-US" sz="2400" dirty="0" err="1"/>
              <a:t>prob</a:t>
            </a:r>
            <a:r>
              <a:rPr lang="en-US" altLang="en-US" sz="2400" dirty="0"/>
              <a:t>))</a:t>
            </a:r>
          </a:p>
          <a:p>
            <a:r>
              <a:rPr lang="en-US" altLang="en-US" sz="2400" dirty="0"/>
              <a:t>  return(</a:t>
            </a:r>
            <a:r>
              <a:rPr lang="en-US" altLang="en-US" sz="2400" dirty="0" err="1"/>
              <a:t>nll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}</a:t>
            </a:r>
          </a:p>
        </p:txBody>
      </p:sp>
      <p:sp>
        <p:nvSpPr>
          <p:cNvPr id="953348" name="AutoShape 4"/>
          <p:cNvSpPr>
            <a:spLocks/>
          </p:cNvSpPr>
          <p:nvPr/>
        </p:nvSpPr>
        <p:spPr bwMode="auto">
          <a:xfrm>
            <a:off x="5181600" y="3124200"/>
            <a:ext cx="3498850" cy="1143000"/>
          </a:xfrm>
          <a:prstGeom prst="borderCallout1">
            <a:avLst>
              <a:gd name="adj1" fmla="val 15000"/>
              <a:gd name="adj2" fmla="val -1639"/>
              <a:gd name="adj3" fmla="val 111667"/>
              <a:gd name="adj4" fmla="val -28690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get R help on </a:t>
            </a:r>
            <a:r>
              <a:rPr lang="en-US" altLang="en-US" dirty="0" err="1"/>
              <a:t>dgamma</a:t>
            </a:r>
            <a:r>
              <a:rPr lang="en-US" altLang="en-US" dirty="0"/>
              <a:t>, to see how shape and scale are related to mean and variance</a:t>
            </a:r>
          </a:p>
          <a:p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757304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0E3338"/>
      </a:dk2>
      <a:lt2>
        <a:srgbClr val="628D93"/>
      </a:lt2>
      <a:accent1>
        <a:srgbClr val="244F55"/>
      </a:accent1>
      <a:accent2>
        <a:srgbClr val="E36C0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12595</TotalTime>
  <Words>11511</Words>
  <Application>Microsoft Office PowerPoint</Application>
  <PresentationFormat>On-screen Show (4:3)</PresentationFormat>
  <Paragraphs>1379</Paragraphs>
  <Slides>158</Slides>
  <Notes>156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8" baseType="lpstr">
      <vt:lpstr>Arial</vt:lpstr>
      <vt:lpstr>Calibri</vt:lpstr>
      <vt:lpstr>Cambria Math</vt:lpstr>
      <vt:lpstr>Constantia</vt:lpstr>
      <vt:lpstr>Times New Roman</vt:lpstr>
      <vt:lpstr>Wingdings</vt:lpstr>
      <vt:lpstr>Wingdings 2</vt:lpstr>
      <vt:lpstr>Flow</vt:lpstr>
      <vt:lpstr>Office Theme</vt:lpstr>
      <vt:lpstr>Equation</vt:lpstr>
      <vt:lpstr>Lecture 4+5: Models, Data, and Statistical Inference using R</vt:lpstr>
      <vt:lpstr>F6004 Lecture 4 Outline</vt:lpstr>
      <vt:lpstr>Fitting models with data</vt:lpstr>
      <vt:lpstr>Parameters</vt:lpstr>
      <vt:lpstr>Fitting models with data</vt:lpstr>
      <vt:lpstr>Fitting models with data</vt:lpstr>
      <vt:lpstr>Fitting models with data</vt:lpstr>
      <vt:lpstr>Fitting models with data: 3 requirements</vt:lpstr>
      <vt:lpstr>Fitting models with data: 3 requirements</vt:lpstr>
      <vt:lpstr>3rd order polynomial example</vt:lpstr>
      <vt:lpstr>Fitting models with data: 3 requirements</vt:lpstr>
      <vt:lpstr>Principle of parsimony</vt:lpstr>
      <vt:lpstr>Which comes first: the model or data</vt:lpstr>
      <vt:lpstr>Quality of fit vs parsimony vs reality</vt:lpstr>
      <vt:lpstr>Quality of fit vs parsimony vs reality</vt:lpstr>
      <vt:lpstr>Uncertainty</vt:lpstr>
      <vt:lpstr>Uncertainty</vt:lpstr>
      <vt:lpstr>Uncertainty</vt:lpstr>
      <vt:lpstr>Uncertainty</vt:lpstr>
      <vt:lpstr>Uncertainty</vt:lpstr>
      <vt:lpstr>Least square parameter estimation</vt:lpstr>
      <vt:lpstr>Models and data</vt:lpstr>
      <vt:lpstr>Models and data</vt:lpstr>
      <vt:lpstr>Least square estimation</vt:lpstr>
      <vt:lpstr>Least square estimation</vt:lpstr>
      <vt:lpstr>Least square estimation</vt:lpstr>
      <vt:lpstr>Least square estimation</vt:lpstr>
      <vt:lpstr>The length-weight data</vt:lpstr>
      <vt:lpstr>PowerPoint Presentation</vt:lpstr>
      <vt:lpstr>SSR surface</vt:lpstr>
      <vt:lpstr>How to minimize the fit function</vt:lpstr>
      <vt:lpstr>How to minimize the fit function</vt:lpstr>
      <vt:lpstr>Least squares estimates for the linear model</vt:lpstr>
      <vt:lpstr>How to minimize the fit function</vt:lpstr>
      <vt:lpstr>SSR surface</vt:lpstr>
      <vt:lpstr>How to minimize the fit  function</vt:lpstr>
      <vt:lpstr>How to minimize the fit  function</vt:lpstr>
      <vt:lpstr>Optim()</vt:lpstr>
      <vt:lpstr>Optim()</vt:lpstr>
      <vt:lpstr>PowerPoint Presentation</vt:lpstr>
      <vt:lpstr>PowerPoint Presentation</vt:lpstr>
      <vt:lpstr>Bisection method</vt:lpstr>
      <vt:lpstr>Function optimization: Newton’s Method</vt:lpstr>
      <vt:lpstr>Newton’s root finding</vt:lpstr>
      <vt:lpstr>Newton’s method</vt:lpstr>
      <vt:lpstr>Quasi-Newton method</vt:lpstr>
      <vt:lpstr>library(numDeriv)</vt:lpstr>
      <vt:lpstr>nlminb()</vt:lpstr>
      <vt:lpstr>nlminb with length-weight data</vt:lpstr>
      <vt:lpstr>PowerPoint Presentation</vt:lpstr>
      <vt:lpstr>More general estimation</vt:lpstr>
      <vt:lpstr>More general estimation</vt:lpstr>
      <vt:lpstr>Probability distribution</vt:lpstr>
      <vt:lpstr>Probability density</vt:lpstr>
      <vt:lpstr>Probability density function</vt:lpstr>
      <vt:lpstr>Probability density function</vt:lpstr>
      <vt:lpstr>The normal pdf</vt:lpstr>
      <vt:lpstr>The normal pdf</vt:lpstr>
      <vt:lpstr>The normal pdf</vt:lpstr>
      <vt:lpstr>The normal pdf</vt:lpstr>
      <vt:lpstr>The normal pdf</vt:lpstr>
      <vt:lpstr>The normal pdf</vt:lpstr>
      <vt:lpstr>Other pdf’s</vt:lpstr>
      <vt:lpstr>The likelihood</vt:lpstr>
      <vt:lpstr>The likelihood</vt:lpstr>
      <vt:lpstr>The likelihood</vt:lpstr>
      <vt:lpstr>The Normal likelihood</vt:lpstr>
      <vt:lpstr>The likelihood</vt:lpstr>
      <vt:lpstr>The likelihood</vt:lpstr>
      <vt:lpstr>The Normal log-likelihood</vt:lpstr>
      <vt:lpstr>MLE for μ</vt:lpstr>
      <vt:lpstr>MLE for σ2</vt:lpstr>
      <vt:lpstr>MLE’s in R</vt:lpstr>
      <vt:lpstr>Normal MLE’s in R</vt:lpstr>
      <vt:lpstr>Minimize nll in R</vt:lpstr>
      <vt:lpstr>Minimize nll in R</vt:lpstr>
      <vt:lpstr>Better Approach to estimate σ2 </vt:lpstr>
      <vt:lpstr>Better Approach</vt:lpstr>
      <vt:lpstr>Normal MLE’s</vt:lpstr>
      <vt:lpstr>Normal MLE’s for growth data example</vt:lpstr>
      <vt:lpstr>Normal MLE’s for growth data example</vt:lpstr>
      <vt:lpstr>Normal MLE’s for growth data example</vt:lpstr>
      <vt:lpstr>MLE’s</vt:lpstr>
      <vt:lpstr>Von Bertalanffy growth curve</vt:lpstr>
      <vt:lpstr>Von Bertalanffy growth curve</vt:lpstr>
      <vt:lpstr>R estimation of vonB for ex 3.6 in Haddon</vt:lpstr>
      <vt:lpstr>R estimation of vonB for ex 3.6 in Haddon</vt:lpstr>
      <vt:lpstr>R estimation of vonB for ex 3.6 in Haddon</vt:lpstr>
      <vt:lpstr>Lognormal Distribution</vt:lpstr>
      <vt:lpstr>Lognormal Distribution</vt:lpstr>
      <vt:lpstr>Lognormal in R</vt:lpstr>
      <vt:lpstr>Lognormal in R</vt:lpstr>
      <vt:lpstr>Lognormal variation increases with the mean</vt:lpstr>
      <vt:lpstr>Lognormal VonB data – the ages</vt:lpstr>
      <vt:lpstr>Lognormal VonB data – the lengths</vt:lpstr>
      <vt:lpstr>Lognormal VonB data – the fit</vt:lpstr>
      <vt:lpstr>Lognormal vonB for ex 3.6 in Haddon</vt:lpstr>
      <vt:lpstr>Gamma Distribution</vt:lpstr>
      <vt:lpstr>Gamma vonB for ex 3.6 in Haddon</vt:lpstr>
      <vt:lpstr>Gamma vonB for ex 3.6 in Haddon</vt:lpstr>
      <vt:lpstr>Binomial distribution</vt:lpstr>
      <vt:lpstr>Binomial distribution</vt:lpstr>
      <vt:lpstr>Binomial distribution – Maturity example</vt:lpstr>
      <vt:lpstr>Binomial logistic regression</vt:lpstr>
      <vt:lpstr>Proportion mature</vt:lpstr>
      <vt:lpstr>Binomial logistic regression - maturity</vt:lpstr>
      <vt:lpstr>Plot the regression results</vt:lpstr>
      <vt:lpstr>Better plot of regression results</vt:lpstr>
      <vt:lpstr>Binomial logistic regression</vt:lpstr>
      <vt:lpstr>Binomial logistic regression</vt:lpstr>
      <vt:lpstr>Binomial logistic regression - maturity</vt:lpstr>
      <vt:lpstr>confidence interval (CI)</vt:lpstr>
      <vt:lpstr>confidence interval (CI)</vt:lpstr>
      <vt:lpstr>confidence interval (CI)</vt:lpstr>
      <vt:lpstr>Binomial logistic regression - maturity</vt:lpstr>
      <vt:lpstr>CI in R</vt:lpstr>
      <vt:lpstr>Profile likelihood CI</vt:lpstr>
      <vt:lpstr>Profile likelihood CI</vt:lpstr>
      <vt:lpstr>PL for the maturity data slope</vt:lpstr>
      <vt:lpstr>in R</vt:lpstr>
      <vt:lpstr>Bayesian Probability</vt:lpstr>
      <vt:lpstr>Bayesian Probability</vt:lpstr>
      <vt:lpstr>Bayesian Probability</vt:lpstr>
      <vt:lpstr>Foundations of Frequentist statistical inference (not Bayesian)</vt:lpstr>
      <vt:lpstr>Foundations of Frequentist inference</vt:lpstr>
      <vt:lpstr>Foundations of Frequentist inference</vt:lpstr>
      <vt:lpstr>Foundations of Frequentist inference</vt:lpstr>
      <vt:lpstr>Foundations of Frequentist inference</vt:lpstr>
      <vt:lpstr>simple example</vt:lpstr>
      <vt:lpstr>simple example</vt:lpstr>
      <vt:lpstr>simple example results</vt:lpstr>
      <vt:lpstr>simple example</vt:lpstr>
      <vt:lpstr>simple example</vt:lpstr>
      <vt:lpstr>simple example</vt:lpstr>
      <vt:lpstr>simple example</vt:lpstr>
      <vt:lpstr>simple example</vt:lpstr>
      <vt:lpstr>simple example simulation</vt:lpstr>
      <vt:lpstr>simple example 1000 simulation</vt:lpstr>
      <vt:lpstr>simple example 1000 simulation</vt:lpstr>
      <vt:lpstr>Computer intensive methods</vt:lpstr>
      <vt:lpstr>Randomization methods</vt:lpstr>
      <vt:lpstr>Randomization methods</vt:lpstr>
      <vt:lpstr>Randomization methods</vt:lpstr>
      <vt:lpstr>Bootstrap methods</vt:lpstr>
      <vt:lpstr>One sample mean</vt:lpstr>
      <vt:lpstr>One sample mean</vt:lpstr>
      <vt:lpstr>One sample mean</vt:lpstr>
      <vt:lpstr>Bootstrap</vt:lpstr>
      <vt:lpstr>Bootstrap</vt:lpstr>
      <vt:lpstr>Bootstrap</vt:lpstr>
      <vt:lpstr>One sample bootstrap in R</vt:lpstr>
      <vt:lpstr>in R</vt:lpstr>
      <vt:lpstr>Bootstrap</vt:lpstr>
      <vt:lpstr>Bootstrapped mean in R</vt:lpstr>
      <vt:lpstr>Bootstrapped geometric mean in R</vt:lpstr>
      <vt:lpstr>Bootstrapped geometric mean in R</vt:lpstr>
      <vt:lpstr>Bootstrap</vt:lpstr>
      <vt:lpstr>Jackknife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Centre for Fisheries Ecosystems Research</dc:title>
  <dc:creator>tbrown</dc:creator>
  <cp:lastModifiedBy>Noel Cadigan</cp:lastModifiedBy>
  <cp:revision>489</cp:revision>
  <cp:lastPrinted>2020-10-06T18:22:26Z</cp:lastPrinted>
  <dcterms:created xsi:type="dcterms:W3CDTF">2010-06-14T11:24:40Z</dcterms:created>
  <dcterms:modified xsi:type="dcterms:W3CDTF">2021-09-28T10:49:07Z</dcterms:modified>
</cp:coreProperties>
</file>